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95" r:id="rId28"/>
    <p:sldId id="285" r:id="rId29"/>
    <p:sldId id="293" r:id="rId30"/>
    <p:sldId id="286" r:id="rId31"/>
    <p:sldId id="287" r:id="rId32"/>
    <p:sldId id="294" r:id="rId33"/>
    <p:sldId id="292" r:id="rId34"/>
    <p:sldId id="291" r:id="rId35"/>
    <p:sldId id="296" r:id="rId36"/>
    <p:sldId id="297" r:id="rId37"/>
    <p:sldId id="298" r:id="rId38"/>
    <p:sldId id="299" r:id="rId39"/>
    <p:sldId id="300" r:id="rId40"/>
    <p:sldId id="301" r:id="rId41"/>
    <p:sldId id="302"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4660"/>
  </p:normalViewPr>
  <p:slideViewPr>
    <p:cSldViewPr snapToGrid="0">
      <p:cViewPr varScale="1">
        <p:scale>
          <a:sx n="68" d="100"/>
          <a:sy n="68" d="100"/>
        </p:scale>
        <p:origin x="8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403833849127091E-2"/>
          <c:y val="9.6875305841007162E-2"/>
          <c:w val="0.89242867029680994"/>
          <c:h val="0.5308412295920637"/>
        </c:manualLayout>
      </c:layout>
      <c:barChart>
        <c:barDir val="col"/>
        <c:grouping val="clustered"/>
        <c:varyColors val="0"/>
        <c:ser>
          <c:idx val="0"/>
          <c:order val="0"/>
          <c:tx>
            <c:strRef>
              <c:f>Лист1!$D$1</c:f>
              <c:strCache>
                <c:ptCount val="1"/>
                <c:pt idx="0">
                  <c:v>Общее количество</c:v>
                </c:pt>
              </c:strCache>
            </c:strRef>
          </c:tx>
          <c:spPr>
            <a:solidFill>
              <a:schemeClr val="accent1"/>
            </a:solidFill>
            <a:ln>
              <a:noFill/>
            </a:ln>
            <a:effectLst/>
            <a:scene3d>
              <a:camera prst="orthographicFront"/>
              <a:lightRig rig="threePt" dir="t"/>
            </a:scene3d>
            <a:sp3d>
              <a:bevelT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2022</c:v>
                </c:pt>
                <c:pt idx="1">
                  <c:v>2023</c:v>
                </c:pt>
                <c:pt idx="2">
                  <c:v>2024</c:v>
                </c:pt>
              </c:numCache>
            </c:numRef>
          </c:cat>
          <c:val>
            <c:numRef>
              <c:f>Лист1!$D$2:$D$4</c:f>
              <c:numCache>
                <c:formatCode>General</c:formatCode>
                <c:ptCount val="3"/>
                <c:pt idx="0">
                  <c:v>20977</c:v>
                </c:pt>
                <c:pt idx="1">
                  <c:v>21194</c:v>
                </c:pt>
                <c:pt idx="2">
                  <c:v>21157</c:v>
                </c:pt>
              </c:numCache>
            </c:numRef>
          </c:val>
          <c:extLst>
            <c:ext xmlns:c16="http://schemas.microsoft.com/office/drawing/2014/chart" uri="{C3380CC4-5D6E-409C-BE32-E72D297353CC}">
              <c16:uniqueId val="{00000000-61EA-4EB7-9187-2BDCEAA96294}"/>
            </c:ext>
          </c:extLst>
        </c:ser>
        <c:ser>
          <c:idx val="1"/>
          <c:order val="1"/>
          <c:tx>
            <c:strRef>
              <c:f>Лист1!$B$1</c:f>
              <c:strCache>
                <c:ptCount val="1"/>
                <c:pt idx="0">
                  <c:v>Зарегистрировано за год</c:v>
                </c:pt>
              </c:strCache>
            </c:strRef>
          </c:tx>
          <c:spPr>
            <a:solidFill>
              <a:srgbClr val="00B050"/>
            </a:solidFill>
            <a:ln>
              <a:noFill/>
            </a:ln>
            <a:effectLst/>
            <a:scene3d>
              <a:camera prst="orthographicFront"/>
              <a:lightRig rig="threePt" dir="t"/>
            </a:scene3d>
            <a:sp3d>
              <a:bevelT prst="convex"/>
            </a:sp3d>
          </c:spPr>
          <c:invertIfNegative val="0"/>
          <c:dLbls>
            <c:dLbl>
              <c:idx val="0"/>
              <c:layout>
                <c:manualLayout>
                  <c:x val="-1.4165393504916768E-3"/>
                  <c:y val="2.0850571644646116E-3"/>
                </c:manualLayout>
              </c:layout>
              <c:tx>
                <c:rich>
                  <a:bodyPr/>
                  <a:lstStyle/>
                  <a:p>
                    <a:fld id="{AE3AE4CF-4D47-46C0-AA1E-FBA652871711}" type="VALUE">
                      <a:rPr lang="en-US"/>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EA-4EB7-9187-2BDCEAA96294}"/>
                </c:ext>
              </c:extLst>
            </c:dLbl>
            <c:dLbl>
              <c:idx val="1"/>
              <c:layout>
                <c:manualLayout>
                  <c:x val="-1.5201333664137757E-3"/>
                  <c:y val="3.9009742426263493E-3"/>
                </c:manualLayout>
              </c:layout>
              <c:tx>
                <c:rich>
                  <a:bodyPr/>
                  <a:lstStyle/>
                  <a:p>
                    <a:fld id="{BA6B2C01-BAAA-491B-ABE3-0E9FFDBE1C27}" type="VALUE">
                      <a:rPr lang="en-US"/>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EA-4EB7-9187-2BDCEAA96294}"/>
                </c:ext>
              </c:extLst>
            </c:dLbl>
            <c:dLbl>
              <c:idx val="2"/>
              <c:layout>
                <c:manualLayout>
                  <c:x val="5.8726490034500633E-4"/>
                  <c:y val="4.3716357489212163E-3"/>
                </c:manualLayout>
              </c:layout>
              <c:tx>
                <c:rich>
                  <a:bodyPr/>
                  <a:lstStyle/>
                  <a:p>
                    <a:fld id="{FBD62373-CF3F-4E26-9413-AF28BF078D02}" type="VALUE">
                      <a:rPr lang="en-US"/>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1EA-4EB7-9187-2BDCEAA9629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50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2022</c:v>
                </c:pt>
                <c:pt idx="1">
                  <c:v>2023</c:v>
                </c:pt>
                <c:pt idx="2">
                  <c:v>2024</c:v>
                </c:pt>
              </c:numCache>
            </c:numRef>
          </c:cat>
          <c:val>
            <c:numRef>
              <c:f>Лист1!$B$2:$B$4</c:f>
              <c:numCache>
                <c:formatCode>General</c:formatCode>
                <c:ptCount val="3"/>
                <c:pt idx="0">
                  <c:v>1037</c:v>
                </c:pt>
                <c:pt idx="1">
                  <c:v>1179</c:v>
                </c:pt>
                <c:pt idx="2">
                  <c:v>1089</c:v>
                </c:pt>
              </c:numCache>
            </c:numRef>
          </c:val>
          <c:extLst>
            <c:ext xmlns:c16="http://schemas.microsoft.com/office/drawing/2014/chart" uri="{C3380CC4-5D6E-409C-BE32-E72D297353CC}">
              <c16:uniqueId val="{00000004-61EA-4EB7-9187-2BDCEAA96294}"/>
            </c:ext>
          </c:extLst>
        </c:ser>
        <c:ser>
          <c:idx val="2"/>
          <c:order val="2"/>
          <c:tx>
            <c:strRef>
              <c:f>Лист1!$C$1</c:f>
              <c:strCache>
                <c:ptCount val="1"/>
                <c:pt idx="0">
                  <c:v>Прекратили деятельность</c:v>
                </c:pt>
              </c:strCache>
            </c:strRef>
          </c:tx>
          <c:spPr>
            <a:solidFill>
              <a:schemeClr val="accent3"/>
            </a:solidFill>
            <a:ln>
              <a:noFill/>
            </a:ln>
            <a:effectLst>
              <a:outerShdw blurRad="50800" dist="50800" dir="5400000" sx="95000" sy="95000" algn="ctr" rotWithShape="0">
                <a:schemeClr val="bg1">
                  <a:alpha val="98000"/>
                </a:schemeClr>
              </a:outerShdw>
            </a:effectLst>
          </c:spPr>
          <c:invertIfNegative val="0"/>
          <c:dLbls>
            <c:dLbl>
              <c:idx val="0"/>
              <c:layout>
                <c:manualLayout>
                  <c:x val="1.2057821130567595E-2"/>
                  <c:y val="-5.7840651274522897E-3"/>
                </c:manualLayout>
              </c:layout>
              <c:tx>
                <c:rich>
                  <a:bodyPr/>
                  <a:lstStyle/>
                  <a:p>
                    <a:fld id="{0BA8D08A-B487-41A7-9738-891AE89CEB45}" type="VALUE">
                      <a:rPr lang="en-US">
                        <a:solidFill>
                          <a:schemeClr val="bg1"/>
                        </a:solidFill>
                      </a:rPr>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1EA-4EB7-9187-2BDCEAA96294}"/>
                </c:ext>
              </c:extLst>
            </c:dLbl>
            <c:dLbl>
              <c:idx val="1"/>
              <c:layout>
                <c:manualLayout>
                  <c:x val="5.4243219597550308E-3"/>
                  <c:y val="8.8780639708172064E-3"/>
                </c:manualLayout>
              </c:layout>
              <c:tx>
                <c:rich>
                  <a:bodyPr/>
                  <a:lstStyle/>
                  <a:p>
                    <a:fld id="{D33E1BE4-8424-4047-A2CE-84A9289EF0BB}" type="VALUE">
                      <a:rPr lang="en-US">
                        <a:solidFill>
                          <a:schemeClr val="bg1"/>
                        </a:solidFill>
                      </a:rPr>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1EA-4EB7-9187-2BDCEAA96294}"/>
                </c:ext>
              </c:extLst>
            </c:dLbl>
            <c:dLbl>
              <c:idx val="2"/>
              <c:layout>
                <c:manualLayout>
                  <c:x val="3.213155569484163E-3"/>
                  <c:y val="-8.5417500778504386E-3"/>
                </c:manualLayout>
              </c:layout>
              <c:tx>
                <c:rich>
                  <a:bodyPr/>
                  <a:lstStyle/>
                  <a:p>
                    <a:fld id="{31B801BF-EADF-4327-8770-FA4BDD9A1BB3}" type="VALUE">
                      <a:rPr lang="en-US">
                        <a:solidFill>
                          <a:schemeClr val="bg1"/>
                        </a:solidFill>
                      </a:rPr>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1EA-4EB7-9187-2BDCEAA96294}"/>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2022</c:v>
                </c:pt>
                <c:pt idx="1">
                  <c:v>2023</c:v>
                </c:pt>
                <c:pt idx="2">
                  <c:v>2024</c:v>
                </c:pt>
              </c:numCache>
            </c:numRef>
          </c:cat>
          <c:val>
            <c:numRef>
              <c:f>Лист1!$C$2:$C$4</c:f>
              <c:numCache>
                <c:formatCode>General</c:formatCode>
                <c:ptCount val="3"/>
                <c:pt idx="0">
                  <c:v>1475</c:v>
                </c:pt>
                <c:pt idx="1">
                  <c:v>994</c:v>
                </c:pt>
                <c:pt idx="2">
                  <c:v>1128</c:v>
                </c:pt>
              </c:numCache>
            </c:numRef>
          </c:val>
          <c:extLst>
            <c:ext xmlns:c16="http://schemas.microsoft.com/office/drawing/2014/chart" uri="{C3380CC4-5D6E-409C-BE32-E72D297353CC}">
              <c16:uniqueId val="{00000008-61EA-4EB7-9187-2BDCEAA96294}"/>
            </c:ext>
          </c:extLst>
        </c:ser>
        <c:dLbls>
          <c:showLegendKey val="0"/>
          <c:showVal val="0"/>
          <c:showCatName val="0"/>
          <c:showSerName val="0"/>
          <c:showPercent val="0"/>
          <c:showBubbleSize val="0"/>
        </c:dLbls>
        <c:gapWidth val="150"/>
        <c:axId val="692609992"/>
        <c:axId val="692612736"/>
      </c:barChart>
      <c:catAx>
        <c:axId val="692609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crossAx val="692612736"/>
        <c:crosses val="autoZero"/>
        <c:auto val="1"/>
        <c:lblAlgn val="ctr"/>
        <c:lblOffset val="100"/>
        <c:noMultiLvlLbl val="0"/>
      </c:catAx>
      <c:valAx>
        <c:axId val="692612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692609992"/>
        <c:crosses val="autoZero"/>
        <c:crossBetween val="between"/>
      </c:valAx>
      <c:spPr>
        <a:noFill/>
        <a:ln>
          <a:noFill/>
        </a:ln>
        <a:effectLst/>
      </c:spPr>
    </c:plotArea>
    <c:legend>
      <c:legendPos val="b"/>
      <c:layout>
        <c:manualLayout>
          <c:xMode val="edge"/>
          <c:yMode val="edge"/>
          <c:x val="7.6704491540547495E-2"/>
          <c:y val="0.75217313937452746"/>
          <c:w val="0.82447917890860667"/>
          <c:h val="8.9634770229992472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80742422086156"/>
          <c:y val="0.12074181361989908"/>
          <c:w val="0.89242867029680994"/>
          <c:h val="0.63253614803525882"/>
        </c:manualLayout>
      </c:layout>
      <c:barChart>
        <c:barDir val="col"/>
        <c:grouping val="clustered"/>
        <c:varyColors val="0"/>
        <c:ser>
          <c:idx val="0"/>
          <c:order val="0"/>
          <c:tx>
            <c:strRef>
              <c:f>Лист1!$D$1</c:f>
              <c:strCache>
                <c:ptCount val="1"/>
                <c:pt idx="0">
                  <c:v>Общее количество</c:v>
                </c:pt>
              </c:strCache>
            </c:strRef>
          </c:tx>
          <c:spPr>
            <a:solidFill>
              <a:schemeClr val="accent1"/>
            </a:solidFill>
            <a:ln>
              <a:noFill/>
            </a:ln>
            <a:effectLst/>
            <a:scene3d>
              <a:camera prst="orthographicFront"/>
              <a:lightRig rig="threePt" dir="t"/>
            </a:scene3d>
            <a:sp3d>
              <a:bevelT prst="angle"/>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2022</c:v>
                </c:pt>
                <c:pt idx="1">
                  <c:v>2023</c:v>
                </c:pt>
                <c:pt idx="2">
                  <c:v>2024</c:v>
                </c:pt>
              </c:numCache>
            </c:numRef>
          </c:cat>
          <c:val>
            <c:numRef>
              <c:f>Лист1!$D$2:$D$4</c:f>
              <c:numCache>
                <c:formatCode>General</c:formatCode>
                <c:ptCount val="3"/>
                <c:pt idx="0">
                  <c:v>30093</c:v>
                </c:pt>
                <c:pt idx="1">
                  <c:v>31314</c:v>
                </c:pt>
                <c:pt idx="2">
                  <c:v>32662</c:v>
                </c:pt>
              </c:numCache>
            </c:numRef>
          </c:val>
          <c:extLst>
            <c:ext xmlns:c16="http://schemas.microsoft.com/office/drawing/2014/chart" uri="{C3380CC4-5D6E-409C-BE32-E72D297353CC}">
              <c16:uniqueId val="{00000000-9927-4F54-955C-297286BD7B24}"/>
            </c:ext>
          </c:extLst>
        </c:ser>
        <c:ser>
          <c:idx val="1"/>
          <c:order val="1"/>
          <c:tx>
            <c:strRef>
              <c:f>Лист1!$B$1</c:f>
              <c:strCache>
                <c:ptCount val="1"/>
                <c:pt idx="0">
                  <c:v>Зарегистрировано за год</c:v>
                </c:pt>
              </c:strCache>
            </c:strRef>
          </c:tx>
          <c:spPr>
            <a:solidFill>
              <a:srgbClr val="00B050"/>
            </a:solidFill>
            <a:ln>
              <a:noFill/>
            </a:ln>
            <a:effectLst/>
            <a:scene3d>
              <a:camera prst="orthographicFront"/>
              <a:lightRig rig="threePt" dir="t"/>
            </a:scene3d>
            <a:sp3d>
              <a:bevelT prst="convex"/>
            </a:sp3d>
          </c:spPr>
          <c:invertIfNegative val="0"/>
          <c:dLbls>
            <c:dLbl>
              <c:idx val="0"/>
              <c:layout>
                <c:manualLayout>
                  <c:x val="4.9920756710522237E-3"/>
                  <c:y val="-1.2780817652030786E-3"/>
                </c:manualLayout>
              </c:layout>
              <c:tx>
                <c:rich>
                  <a:bodyPr/>
                  <a:lstStyle/>
                  <a:p>
                    <a:fld id="{FBD62373-CF3F-4E26-9413-AF28BF078D02}" type="VALUE">
                      <a:rPr lang="en-US"/>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27-4F54-955C-297286BD7B24}"/>
                </c:ext>
              </c:extLst>
            </c:dLbl>
            <c:dLbl>
              <c:idx val="1"/>
              <c:layout>
                <c:manualLayout>
                  <c:x val="8.5197018104366373E-3"/>
                  <c:y val="1.6949152542372781E-2"/>
                </c:manualLayout>
              </c:layout>
              <c:tx>
                <c:rich>
                  <a:bodyPr/>
                  <a:lstStyle/>
                  <a:p>
                    <a:fld id="{F10C0DBD-2E25-40A5-9CC8-0FF5FDED1B38}" type="VALUE">
                      <a:rPr lang="en-US"/>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927-4F54-955C-297286BD7B24}"/>
                </c:ext>
              </c:extLst>
            </c:dLbl>
            <c:dLbl>
              <c:idx val="2"/>
              <c:layout>
                <c:manualLayout>
                  <c:x val="1.4909478168264113E-2"/>
                  <c:y val="-1.6949152542372985E-2"/>
                </c:manualLayout>
              </c:layout>
              <c:tx>
                <c:rich>
                  <a:bodyPr/>
                  <a:lstStyle/>
                  <a:p>
                    <a:fld id="{E81E72F0-1E0B-4F0E-876B-E992A397C551}" type="VALUE">
                      <a:rPr lang="en-US"/>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927-4F54-955C-297286BD7B2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50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2022</c:v>
                </c:pt>
                <c:pt idx="1">
                  <c:v>2023</c:v>
                </c:pt>
                <c:pt idx="2">
                  <c:v>2024</c:v>
                </c:pt>
              </c:numCache>
            </c:numRef>
          </c:cat>
          <c:val>
            <c:numRef>
              <c:f>Лист1!$B$2:$B$4</c:f>
              <c:numCache>
                <c:formatCode>General</c:formatCode>
                <c:ptCount val="3"/>
                <c:pt idx="0">
                  <c:v>6023</c:v>
                </c:pt>
                <c:pt idx="1">
                  <c:v>6375</c:v>
                </c:pt>
                <c:pt idx="2">
                  <c:v>7036</c:v>
                </c:pt>
              </c:numCache>
            </c:numRef>
          </c:val>
          <c:extLst>
            <c:ext xmlns:c16="http://schemas.microsoft.com/office/drawing/2014/chart" uri="{C3380CC4-5D6E-409C-BE32-E72D297353CC}">
              <c16:uniqueId val="{00000004-9927-4F54-955C-297286BD7B24}"/>
            </c:ext>
          </c:extLst>
        </c:ser>
        <c:ser>
          <c:idx val="2"/>
          <c:order val="2"/>
          <c:tx>
            <c:strRef>
              <c:f>Лист1!$C$1</c:f>
              <c:strCache>
                <c:ptCount val="1"/>
                <c:pt idx="0">
                  <c:v>Прекратили деятельность</c:v>
                </c:pt>
              </c:strCache>
            </c:strRef>
          </c:tx>
          <c:spPr>
            <a:solidFill>
              <a:schemeClr val="accent3"/>
            </a:solidFill>
            <a:ln>
              <a:noFill/>
            </a:ln>
            <a:effectLst>
              <a:outerShdw blurRad="50800" dist="50800" dir="5400000" sx="95000" sy="95000" algn="ctr" rotWithShape="0">
                <a:schemeClr val="bg1">
                  <a:alpha val="98000"/>
                </a:schemeClr>
              </a:outerShdw>
            </a:effectLst>
          </c:spPr>
          <c:invertIfNegative val="0"/>
          <c:dLbls>
            <c:dLbl>
              <c:idx val="0"/>
              <c:layout>
                <c:manualLayout>
                  <c:x val="2.1894962810159999E-2"/>
                  <c:y val="8.4074024645224444E-3"/>
                </c:manualLayout>
              </c:layout>
              <c:tx>
                <c:rich>
                  <a:bodyPr/>
                  <a:lstStyle/>
                  <a:p>
                    <a:fld id="{31B801BF-EADF-4327-8770-FA4BDD9A1BB3}" type="VALUE">
                      <a:rPr lang="en-US">
                        <a:solidFill>
                          <a:schemeClr val="bg1"/>
                        </a:solidFill>
                      </a:rPr>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927-4F54-955C-297286BD7B24}"/>
                </c:ext>
              </c:extLst>
            </c:dLbl>
            <c:dLbl>
              <c:idx val="1"/>
              <c:layout>
                <c:manualLayout>
                  <c:x val="1.9169329073482431E-2"/>
                  <c:y val="0"/>
                </c:manualLayout>
              </c:layout>
              <c:tx>
                <c:rich>
                  <a:bodyPr/>
                  <a:lstStyle/>
                  <a:p>
                    <a:fld id="{F55556EC-EE13-49FF-96F9-FE0B0F5DB9DE}" type="VALUE">
                      <a:rPr lang="en-US"/>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927-4F54-955C-297286BD7B24}"/>
                </c:ext>
              </c:extLst>
            </c:dLbl>
            <c:dLbl>
              <c:idx val="2"/>
              <c:layout>
                <c:manualLayout>
                  <c:x val="2.7689030883919077E-2"/>
                  <c:y val="-5.6497175141242938E-3"/>
                </c:manualLayout>
              </c:layout>
              <c:tx>
                <c:rich>
                  <a:bodyPr/>
                  <a:lstStyle/>
                  <a:p>
                    <a:fld id="{05A5353C-F8E7-483E-A860-D07C86C71AE2}" type="VALUE">
                      <a:rPr lang="en-US"/>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927-4F54-955C-297286BD7B24}"/>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2022</c:v>
                </c:pt>
                <c:pt idx="1">
                  <c:v>2023</c:v>
                </c:pt>
                <c:pt idx="2">
                  <c:v>2024</c:v>
                </c:pt>
              </c:numCache>
            </c:numRef>
          </c:cat>
          <c:val>
            <c:numRef>
              <c:f>Лист1!$C$2:$C$4</c:f>
              <c:numCache>
                <c:formatCode>General</c:formatCode>
                <c:ptCount val="3"/>
                <c:pt idx="0">
                  <c:v>5888</c:v>
                </c:pt>
                <c:pt idx="1">
                  <c:v>4650</c:v>
                </c:pt>
                <c:pt idx="2">
                  <c:v>5226</c:v>
                </c:pt>
              </c:numCache>
            </c:numRef>
          </c:val>
          <c:extLst>
            <c:ext xmlns:c16="http://schemas.microsoft.com/office/drawing/2014/chart" uri="{C3380CC4-5D6E-409C-BE32-E72D297353CC}">
              <c16:uniqueId val="{00000008-9927-4F54-955C-297286BD7B24}"/>
            </c:ext>
          </c:extLst>
        </c:ser>
        <c:dLbls>
          <c:showLegendKey val="0"/>
          <c:showVal val="0"/>
          <c:showCatName val="0"/>
          <c:showSerName val="0"/>
          <c:showPercent val="0"/>
          <c:showBubbleSize val="0"/>
        </c:dLbls>
        <c:gapWidth val="150"/>
        <c:axId val="692619008"/>
        <c:axId val="692611560"/>
      </c:barChart>
      <c:catAx>
        <c:axId val="69261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crossAx val="692611560"/>
        <c:crosses val="autoZero"/>
        <c:auto val="1"/>
        <c:lblAlgn val="ctr"/>
        <c:lblOffset val="100"/>
        <c:noMultiLvlLbl val="0"/>
      </c:catAx>
      <c:valAx>
        <c:axId val="692611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692619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ru-RU" sz="1800" baseline="0" dirty="0">
                <a:solidFill>
                  <a:schemeClr val="tx1"/>
                </a:solidFill>
                <a:latin typeface="Times New Roman" panose="02020603050405020304" pitchFamily="18" charset="0"/>
                <a:cs typeface="Times New Roman" panose="02020603050405020304" pitchFamily="18" charset="0"/>
              </a:rPr>
              <a:t>ДИНАМИКА РОСТА ПЛАТЕЛЬЩИКОВ </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solidFill>
              </a:defRPr>
            </a:pPr>
            <a:r>
              <a:rPr lang="ru-RU" sz="1800" baseline="0" dirty="0">
                <a:solidFill>
                  <a:schemeClr val="tx1"/>
                </a:solidFill>
                <a:latin typeface="Times New Roman" panose="02020603050405020304" pitchFamily="18" charset="0"/>
                <a:cs typeface="Times New Roman" panose="02020603050405020304" pitchFamily="18" charset="0"/>
              </a:rPr>
              <a:t>НАЛОГА НА ПРОФЕССИОНАЛЬНЫЙ ДОХОД В КАЛУЖСКОЙ ОБЛАСТИ в 2020-2024 гг.</a:t>
            </a:r>
            <a:endParaRPr lang="ru-RU" sz="2800" dirty="0">
              <a:solidFill>
                <a:schemeClr val="tx1"/>
              </a:solidFill>
            </a:endParaRPr>
          </a:p>
        </c:rich>
      </c:tx>
      <c:layout>
        <c:manualLayout>
          <c:xMode val="edge"/>
          <c:yMode val="edge"/>
          <c:x val="0.16824194843098225"/>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ru-RU"/>
        </a:p>
      </c:txPr>
    </c:title>
    <c:autoTitleDeleted val="0"/>
    <c:plotArea>
      <c:layout>
        <c:manualLayout>
          <c:layoutTarget val="inner"/>
          <c:xMode val="edge"/>
          <c:yMode val="edge"/>
          <c:x val="9.054427997697384E-2"/>
          <c:y val="0.2183813324704276"/>
          <c:w val="0.87739073498668585"/>
          <c:h val="0.5879952540179052"/>
        </c:manualLayout>
      </c:layout>
      <c:lineChart>
        <c:grouping val="stacked"/>
        <c:varyColors val="0"/>
        <c:ser>
          <c:idx val="0"/>
          <c:order val="0"/>
          <c:tx>
            <c:strRef>
              <c:f>Лист1!$B$1</c:f>
              <c:strCache>
                <c:ptCount val="1"/>
                <c:pt idx="0">
                  <c:v>Общее количество</c:v>
                </c:pt>
              </c:strCache>
            </c:strRef>
          </c:tx>
          <c:spPr>
            <a:ln w="44450" cap="rnd" cmpd="sng" algn="ctr">
              <a:solidFill>
                <a:schemeClr val="accent1"/>
              </a:solidFill>
              <a:prstDash val="solid"/>
              <a:round/>
            </a:ln>
            <a:effectLst/>
          </c:spPr>
          <c:marker>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Лист1!$A$2:$A$6</c:f>
              <c:numCache>
                <c:formatCode>General</c:formatCode>
                <c:ptCount val="5"/>
                <c:pt idx="0">
                  <c:v>2020</c:v>
                </c:pt>
                <c:pt idx="1">
                  <c:v>2021</c:v>
                </c:pt>
                <c:pt idx="2">
                  <c:v>2022</c:v>
                </c:pt>
                <c:pt idx="3">
                  <c:v>2023</c:v>
                </c:pt>
                <c:pt idx="4">
                  <c:v>2024</c:v>
                </c:pt>
              </c:numCache>
            </c:numRef>
          </c:cat>
          <c:val>
            <c:numRef>
              <c:f>Лист1!$B$2:$B$6</c:f>
              <c:numCache>
                <c:formatCode>General</c:formatCode>
                <c:ptCount val="5"/>
                <c:pt idx="0">
                  <c:v>15974</c:v>
                </c:pt>
                <c:pt idx="1">
                  <c:v>25509</c:v>
                </c:pt>
                <c:pt idx="2">
                  <c:v>44895</c:v>
                </c:pt>
                <c:pt idx="3">
                  <c:v>62702</c:v>
                </c:pt>
                <c:pt idx="4">
                  <c:v>81726</c:v>
                </c:pt>
              </c:numCache>
            </c:numRef>
          </c:val>
          <c:smooth val="0"/>
          <c:extLst>
            <c:ext xmlns:c16="http://schemas.microsoft.com/office/drawing/2014/chart" uri="{C3380CC4-5D6E-409C-BE32-E72D297353CC}">
              <c16:uniqueId val="{00000000-A897-4F6C-8DE2-787EE4A35997}"/>
            </c:ext>
          </c:extLst>
        </c:ser>
        <c:dLbls>
          <c:showLegendKey val="0"/>
          <c:showVal val="1"/>
          <c:showCatName val="0"/>
          <c:showSerName val="0"/>
          <c:showPercent val="0"/>
          <c:showBubbleSize val="0"/>
        </c:dLbls>
        <c:marker val="1"/>
        <c:smooth val="0"/>
        <c:axId val="692613520"/>
        <c:axId val="692613912"/>
      </c:lineChart>
      <c:catAx>
        <c:axId val="69261352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692613912"/>
        <c:crosses val="autoZero"/>
        <c:auto val="1"/>
        <c:lblAlgn val="ctr"/>
        <c:lblOffset val="100"/>
        <c:noMultiLvlLbl val="0"/>
      </c:catAx>
      <c:valAx>
        <c:axId val="692613912"/>
        <c:scaling>
          <c:orientation val="minMax"/>
        </c:scaling>
        <c:delete val="0"/>
        <c:axPos val="l"/>
        <c:majorGridlines>
          <c:spPr>
            <a:ln w="6350" cap="flat" cmpd="sng" algn="ctr">
              <a:solidFill>
                <a:schemeClr val="tx1">
                  <a:tint val="75000"/>
                </a:schemeClr>
              </a:solidFill>
              <a:prstDash val="solid"/>
              <a:round/>
            </a:ln>
            <a:effectLst/>
          </c:spPr>
        </c:majorGridlines>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692613520"/>
        <c:crosses val="autoZero"/>
        <c:crossBetween val="between"/>
      </c:valAx>
      <c:spPr>
        <a:noFill/>
        <a:ln>
          <a:noFill/>
        </a:ln>
        <a:effectLst/>
      </c:spPr>
    </c:plotArea>
    <c:plotVisOnly val="1"/>
    <c:dispBlanksAs val="zero"/>
    <c:showDLblsOverMax val="0"/>
  </c:chart>
  <c:spPr>
    <a:solidFill>
      <a:schemeClr val="bg1"/>
    </a:solidFill>
    <a:ln w="6350" cap="flat" cmpd="sng" algn="ctr">
      <a:noFill/>
      <a:prstDash val="solid"/>
      <a:round/>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ru-RU" sz="2000"/>
              <a:t>УГОЛОВНОЕ ПРЕСЛЕДОВАНИЕ ПРЕДПРИНИМАТЕЛЕЙ В КАЛУЖСКОЙ ОБЛАСТИ </a:t>
            </a:r>
            <a:br>
              <a:rPr lang="ru-RU" sz="2000"/>
            </a:br>
            <a:r>
              <a:rPr lang="ru-RU" sz="2000"/>
              <a:t>в 2021-2023 гг.</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возбуждено уголовных дел (с учетом соединенных)</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Лист1!$A$2:$A$5</c:f>
              <c:numCache>
                <c:formatCode>General</c:formatCode>
                <c:ptCount val="4"/>
                <c:pt idx="0">
                  <c:v>2021</c:v>
                </c:pt>
                <c:pt idx="1">
                  <c:v>2022</c:v>
                </c:pt>
                <c:pt idx="2">
                  <c:v>2023</c:v>
                </c:pt>
                <c:pt idx="3">
                  <c:v>2024</c:v>
                </c:pt>
              </c:numCache>
            </c:numRef>
          </c:cat>
          <c:val>
            <c:numRef>
              <c:f>Лист1!$B$2:$B$5</c:f>
              <c:numCache>
                <c:formatCode>General</c:formatCode>
                <c:ptCount val="4"/>
                <c:pt idx="0">
                  <c:v>55</c:v>
                </c:pt>
                <c:pt idx="1">
                  <c:v>39</c:v>
                </c:pt>
                <c:pt idx="2">
                  <c:v>30</c:v>
                </c:pt>
                <c:pt idx="3">
                  <c:v>38</c:v>
                </c:pt>
              </c:numCache>
            </c:numRef>
          </c:val>
          <c:extLst>
            <c:ext xmlns:c16="http://schemas.microsoft.com/office/drawing/2014/chart" uri="{C3380CC4-5D6E-409C-BE32-E72D297353CC}">
              <c16:uniqueId val="{00000000-ED5B-4168-A9B5-AEE968892E1C}"/>
            </c:ext>
          </c:extLst>
        </c:ser>
        <c:ser>
          <c:idx val="1"/>
          <c:order val="1"/>
          <c:tx>
            <c:strRef>
              <c:f>Лист1!$C$1</c:f>
              <c:strCache>
                <c:ptCount val="1"/>
                <c:pt idx="0">
                  <c:v>заключено под стражу</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Лист1!$A$2:$A$5</c:f>
              <c:numCache>
                <c:formatCode>General</c:formatCode>
                <c:ptCount val="4"/>
                <c:pt idx="0">
                  <c:v>2021</c:v>
                </c:pt>
                <c:pt idx="1">
                  <c:v>2022</c:v>
                </c:pt>
                <c:pt idx="2">
                  <c:v>2023</c:v>
                </c:pt>
                <c:pt idx="3">
                  <c:v>2024</c:v>
                </c:pt>
              </c:numCache>
            </c:numRef>
          </c:cat>
          <c:val>
            <c:numRef>
              <c:f>Лист1!$C$2:$C$5</c:f>
              <c:numCache>
                <c:formatCode>General</c:formatCode>
                <c:ptCount val="4"/>
                <c:pt idx="0">
                  <c:v>1</c:v>
                </c:pt>
                <c:pt idx="1">
                  <c:v>0</c:v>
                </c:pt>
                <c:pt idx="2">
                  <c:v>0</c:v>
                </c:pt>
                <c:pt idx="3">
                  <c:v>2</c:v>
                </c:pt>
              </c:numCache>
            </c:numRef>
          </c:val>
          <c:extLst>
            <c:ext xmlns:c16="http://schemas.microsoft.com/office/drawing/2014/chart" uri="{C3380CC4-5D6E-409C-BE32-E72D297353CC}">
              <c16:uniqueId val="{00000001-ED5B-4168-A9B5-AEE968892E1C}"/>
            </c:ext>
          </c:extLst>
        </c:ser>
        <c:dLbls>
          <c:showLegendKey val="0"/>
          <c:showVal val="1"/>
          <c:showCatName val="0"/>
          <c:showSerName val="0"/>
          <c:showPercent val="0"/>
          <c:showBubbleSize val="0"/>
        </c:dLbls>
        <c:gapWidth val="100"/>
        <c:overlap val="-24"/>
        <c:axId val="692626064"/>
        <c:axId val="692626456"/>
      </c:barChart>
      <c:catAx>
        <c:axId val="6926260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ru-RU"/>
          </a:p>
        </c:txPr>
        <c:crossAx val="692626456"/>
        <c:crosses val="autoZero"/>
        <c:auto val="1"/>
        <c:lblAlgn val="ctr"/>
        <c:lblOffset val="100"/>
        <c:noMultiLvlLbl val="0"/>
      </c:catAx>
      <c:valAx>
        <c:axId val="69262645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ru-RU"/>
          </a:p>
        </c:txPr>
        <c:crossAx val="692626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3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4D4EF3-553E-4249-174D-2721C9B03D6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6F056FB-599D-E77B-4F18-B71BD674C4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007AB6A-CCFD-33DE-CAC6-96EDEC489F59}"/>
              </a:ext>
            </a:extLst>
          </p:cNvPr>
          <p:cNvSpPr>
            <a:spLocks noGrp="1"/>
          </p:cNvSpPr>
          <p:nvPr>
            <p:ph type="dt" sz="half" idx="10"/>
          </p:nvPr>
        </p:nvSpPr>
        <p:spPr/>
        <p:txBody>
          <a:bodyPr/>
          <a:lstStyle/>
          <a:p>
            <a:fld id="{0EC3A575-5923-4A32-BB55-2D24A0B845CF}" type="datetimeFigureOut">
              <a:rPr lang="ru-RU" smtClean="0"/>
              <a:t>22.04.2025</a:t>
            </a:fld>
            <a:endParaRPr lang="ru-RU"/>
          </a:p>
        </p:txBody>
      </p:sp>
      <p:sp>
        <p:nvSpPr>
          <p:cNvPr id="5" name="Нижний колонтитул 4">
            <a:extLst>
              <a:ext uri="{FF2B5EF4-FFF2-40B4-BE49-F238E27FC236}">
                <a16:creationId xmlns:a16="http://schemas.microsoft.com/office/drawing/2014/main" id="{CE454358-37C3-17AB-2B41-D4C381FC338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5313769-08F4-2C52-616E-D4072FA2ACE0}"/>
              </a:ext>
            </a:extLst>
          </p:cNvPr>
          <p:cNvSpPr>
            <a:spLocks noGrp="1"/>
          </p:cNvSpPr>
          <p:nvPr>
            <p:ph type="sldNum" sz="quarter" idx="12"/>
          </p:nvPr>
        </p:nvSpPr>
        <p:spPr/>
        <p:txBody>
          <a:bodyPr/>
          <a:lstStyle/>
          <a:p>
            <a:fld id="{0CD10AC3-B0BD-4D3E-B01E-3A2E75A43EAB}" type="slidenum">
              <a:rPr lang="ru-RU" smtClean="0"/>
              <a:t>‹#›</a:t>
            </a:fld>
            <a:endParaRPr lang="ru-RU"/>
          </a:p>
        </p:txBody>
      </p:sp>
    </p:spTree>
    <p:extLst>
      <p:ext uri="{BB962C8B-B14F-4D97-AF65-F5344CB8AC3E}">
        <p14:creationId xmlns:p14="http://schemas.microsoft.com/office/powerpoint/2010/main" val="1333983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FCA361-88A5-9722-CB8F-918D248D061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F66874D-FF04-4C28-A318-6103BA79616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B4E0485-3D55-842A-2F2C-6BEEA5D396AF}"/>
              </a:ext>
            </a:extLst>
          </p:cNvPr>
          <p:cNvSpPr>
            <a:spLocks noGrp="1"/>
          </p:cNvSpPr>
          <p:nvPr>
            <p:ph type="dt" sz="half" idx="10"/>
          </p:nvPr>
        </p:nvSpPr>
        <p:spPr/>
        <p:txBody>
          <a:bodyPr/>
          <a:lstStyle/>
          <a:p>
            <a:fld id="{0EC3A575-5923-4A32-BB55-2D24A0B845CF}" type="datetimeFigureOut">
              <a:rPr lang="ru-RU" smtClean="0"/>
              <a:t>22.04.2025</a:t>
            </a:fld>
            <a:endParaRPr lang="ru-RU"/>
          </a:p>
        </p:txBody>
      </p:sp>
      <p:sp>
        <p:nvSpPr>
          <p:cNvPr id="5" name="Нижний колонтитул 4">
            <a:extLst>
              <a:ext uri="{FF2B5EF4-FFF2-40B4-BE49-F238E27FC236}">
                <a16:creationId xmlns:a16="http://schemas.microsoft.com/office/drawing/2014/main" id="{57CEC31D-339B-B990-7E92-EB3317ED73B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D6C41E6-EFB0-1D2B-A98F-0AA5863891C7}"/>
              </a:ext>
            </a:extLst>
          </p:cNvPr>
          <p:cNvSpPr>
            <a:spLocks noGrp="1"/>
          </p:cNvSpPr>
          <p:nvPr>
            <p:ph type="sldNum" sz="quarter" idx="12"/>
          </p:nvPr>
        </p:nvSpPr>
        <p:spPr/>
        <p:txBody>
          <a:bodyPr/>
          <a:lstStyle/>
          <a:p>
            <a:fld id="{0CD10AC3-B0BD-4D3E-B01E-3A2E75A43EAB}" type="slidenum">
              <a:rPr lang="ru-RU" smtClean="0"/>
              <a:t>‹#›</a:t>
            </a:fld>
            <a:endParaRPr lang="ru-RU"/>
          </a:p>
        </p:txBody>
      </p:sp>
    </p:spTree>
    <p:extLst>
      <p:ext uri="{BB962C8B-B14F-4D97-AF65-F5344CB8AC3E}">
        <p14:creationId xmlns:p14="http://schemas.microsoft.com/office/powerpoint/2010/main" val="456963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7A39A12-952C-E881-0386-F2B422518C9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CC2D3CA-D505-D083-16DF-661B157CE45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12DE4C2-2B7E-43F1-DA2E-47A01245C631}"/>
              </a:ext>
            </a:extLst>
          </p:cNvPr>
          <p:cNvSpPr>
            <a:spLocks noGrp="1"/>
          </p:cNvSpPr>
          <p:nvPr>
            <p:ph type="dt" sz="half" idx="10"/>
          </p:nvPr>
        </p:nvSpPr>
        <p:spPr/>
        <p:txBody>
          <a:bodyPr/>
          <a:lstStyle/>
          <a:p>
            <a:fld id="{0EC3A575-5923-4A32-BB55-2D24A0B845CF}" type="datetimeFigureOut">
              <a:rPr lang="ru-RU" smtClean="0"/>
              <a:t>22.04.2025</a:t>
            </a:fld>
            <a:endParaRPr lang="ru-RU"/>
          </a:p>
        </p:txBody>
      </p:sp>
      <p:sp>
        <p:nvSpPr>
          <p:cNvPr id="5" name="Нижний колонтитул 4">
            <a:extLst>
              <a:ext uri="{FF2B5EF4-FFF2-40B4-BE49-F238E27FC236}">
                <a16:creationId xmlns:a16="http://schemas.microsoft.com/office/drawing/2014/main" id="{2D7741FA-C522-CEBB-F68F-AF20B461630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87220E6-9228-0743-8A9B-5BE8BA4AF6F2}"/>
              </a:ext>
            </a:extLst>
          </p:cNvPr>
          <p:cNvSpPr>
            <a:spLocks noGrp="1"/>
          </p:cNvSpPr>
          <p:nvPr>
            <p:ph type="sldNum" sz="quarter" idx="12"/>
          </p:nvPr>
        </p:nvSpPr>
        <p:spPr/>
        <p:txBody>
          <a:bodyPr/>
          <a:lstStyle/>
          <a:p>
            <a:fld id="{0CD10AC3-B0BD-4D3E-B01E-3A2E75A43EAB}" type="slidenum">
              <a:rPr lang="ru-RU" smtClean="0"/>
              <a:t>‹#›</a:t>
            </a:fld>
            <a:endParaRPr lang="ru-RU"/>
          </a:p>
        </p:txBody>
      </p:sp>
    </p:spTree>
    <p:extLst>
      <p:ext uri="{BB962C8B-B14F-4D97-AF65-F5344CB8AC3E}">
        <p14:creationId xmlns:p14="http://schemas.microsoft.com/office/powerpoint/2010/main" val="106571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D7E82A-29E5-4112-1B06-B58415E6AB5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AA9C844-6392-F11B-13A6-C0B973F2A39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A507148-7EEE-79F9-5111-DE978656B764}"/>
              </a:ext>
            </a:extLst>
          </p:cNvPr>
          <p:cNvSpPr>
            <a:spLocks noGrp="1"/>
          </p:cNvSpPr>
          <p:nvPr>
            <p:ph type="dt" sz="half" idx="10"/>
          </p:nvPr>
        </p:nvSpPr>
        <p:spPr/>
        <p:txBody>
          <a:bodyPr/>
          <a:lstStyle/>
          <a:p>
            <a:fld id="{0EC3A575-5923-4A32-BB55-2D24A0B845CF}" type="datetimeFigureOut">
              <a:rPr lang="ru-RU" smtClean="0"/>
              <a:t>22.04.2025</a:t>
            </a:fld>
            <a:endParaRPr lang="ru-RU"/>
          </a:p>
        </p:txBody>
      </p:sp>
      <p:sp>
        <p:nvSpPr>
          <p:cNvPr id="5" name="Нижний колонтитул 4">
            <a:extLst>
              <a:ext uri="{FF2B5EF4-FFF2-40B4-BE49-F238E27FC236}">
                <a16:creationId xmlns:a16="http://schemas.microsoft.com/office/drawing/2014/main" id="{08D67AD7-26FF-1DF7-1551-3B6FFE5E6FE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A6E5A46-E661-8C90-1A44-6CD920CAD941}"/>
              </a:ext>
            </a:extLst>
          </p:cNvPr>
          <p:cNvSpPr>
            <a:spLocks noGrp="1"/>
          </p:cNvSpPr>
          <p:nvPr>
            <p:ph type="sldNum" sz="quarter" idx="12"/>
          </p:nvPr>
        </p:nvSpPr>
        <p:spPr/>
        <p:txBody>
          <a:bodyPr/>
          <a:lstStyle/>
          <a:p>
            <a:fld id="{0CD10AC3-B0BD-4D3E-B01E-3A2E75A43EAB}" type="slidenum">
              <a:rPr lang="ru-RU" smtClean="0"/>
              <a:t>‹#›</a:t>
            </a:fld>
            <a:endParaRPr lang="ru-RU"/>
          </a:p>
        </p:txBody>
      </p:sp>
    </p:spTree>
    <p:extLst>
      <p:ext uri="{BB962C8B-B14F-4D97-AF65-F5344CB8AC3E}">
        <p14:creationId xmlns:p14="http://schemas.microsoft.com/office/powerpoint/2010/main" val="227608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299D88-5069-3BB7-9CFE-A8BDF0BB33D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C71487C-3FD4-0BE3-0C09-5501C136B1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CB9A058-8895-D4F5-034B-6DAE5D16DFBA}"/>
              </a:ext>
            </a:extLst>
          </p:cNvPr>
          <p:cNvSpPr>
            <a:spLocks noGrp="1"/>
          </p:cNvSpPr>
          <p:nvPr>
            <p:ph type="dt" sz="half" idx="10"/>
          </p:nvPr>
        </p:nvSpPr>
        <p:spPr/>
        <p:txBody>
          <a:bodyPr/>
          <a:lstStyle/>
          <a:p>
            <a:fld id="{0EC3A575-5923-4A32-BB55-2D24A0B845CF}" type="datetimeFigureOut">
              <a:rPr lang="ru-RU" smtClean="0"/>
              <a:t>22.04.2025</a:t>
            </a:fld>
            <a:endParaRPr lang="ru-RU"/>
          </a:p>
        </p:txBody>
      </p:sp>
      <p:sp>
        <p:nvSpPr>
          <p:cNvPr id="5" name="Нижний колонтитул 4">
            <a:extLst>
              <a:ext uri="{FF2B5EF4-FFF2-40B4-BE49-F238E27FC236}">
                <a16:creationId xmlns:a16="http://schemas.microsoft.com/office/drawing/2014/main" id="{6E0F8AB5-509D-F575-7267-D2B0EDB7D5A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66B7776-39D9-CE87-B6FA-EC3663AEC9D0}"/>
              </a:ext>
            </a:extLst>
          </p:cNvPr>
          <p:cNvSpPr>
            <a:spLocks noGrp="1"/>
          </p:cNvSpPr>
          <p:nvPr>
            <p:ph type="sldNum" sz="quarter" idx="12"/>
          </p:nvPr>
        </p:nvSpPr>
        <p:spPr/>
        <p:txBody>
          <a:bodyPr/>
          <a:lstStyle/>
          <a:p>
            <a:fld id="{0CD10AC3-B0BD-4D3E-B01E-3A2E75A43EAB}" type="slidenum">
              <a:rPr lang="ru-RU" smtClean="0"/>
              <a:t>‹#›</a:t>
            </a:fld>
            <a:endParaRPr lang="ru-RU"/>
          </a:p>
        </p:txBody>
      </p:sp>
    </p:spTree>
    <p:extLst>
      <p:ext uri="{BB962C8B-B14F-4D97-AF65-F5344CB8AC3E}">
        <p14:creationId xmlns:p14="http://schemas.microsoft.com/office/powerpoint/2010/main" val="1698984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8A4310-57D9-F805-3A3B-31DF080A98D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D3EBB2D-EA59-C3D4-187B-0168D077F8D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40A5336-38B4-364F-61A6-F94A3461636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9DB82C0-1202-139A-FC2C-7F508F2F050E}"/>
              </a:ext>
            </a:extLst>
          </p:cNvPr>
          <p:cNvSpPr>
            <a:spLocks noGrp="1"/>
          </p:cNvSpPr>
          <p:nvPr>
            <p:ph type="dt" sz="half" idx="10"/>
          </p:nvPr>
        </p:nvSpPr>
        <p:spPr/>
        <p:txBody>
          <a:bodyPr/>
          <a:lstStyle/>
          <a:p>
            <a:fld id="{0EC3A575-5923-4A32-BB55-2D24A0B845CF}" type="datetimeFigureOut">
              <a:rPr lang="ru-RU" smtClean="0"/>
              <a:t>22.04.2025</a:t>
            </a:fld>
            <a:endParaRPr lang="ru-RU"/>
          </a:p>
        </p:txBody>
      </p:sp>
      <p:sp>
        <p:nvSpPr>
          <p:cNvPr id="6" name="Нижний колонтитул 5">
            <a:extLst>
              <a:ext uri="{FF2B5EF4-FFF2-40B4-BE49-F238E27FC236}">
                <a16:creationId xmlns:a16="http://schemas.microsoft.com/office/drawing/2014/main" id="{FE8109CC-DB5C-B6C8-41D2-EC5C2518B16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7F79828-5370-233E-9C5F-0B885205F86D}"/>
              </a:ext>
            </a:extLst>
          </p:cNvPr>
          <p:cNvSpPr>
            <a:spLocks noGrp="1"/>
          </p:cNvSpPr>
          <p:nvPr>
            <p:ph type="sldNum" sz="quarter" idx="12"/>
          </p:nvPr>
        </p:nvSpPr>
        <p:spPr/>
        <p:txBody>
          <a:bodyPr/>
          <a:lstStyle/>
          <a:p>
            <a:fld id="{0CD10AC3-B0BD-4D3E-B01E-3A2E75A43EAB}" type="slidenum">
              <a:rPr lang="ru-RU" smtClean="0"/>
              <a:t>‹#›</a:t>
            </a:fld>
            <a:endParaRPr lang="ru-RU"/>
          </a:p>
        </p:txBody>
      </p:sp>
    </p:spTree>
    <p:extLst>
      <p:ext uri="{BB962C8B-B14F-4D97-AF65-F5344CB8AC3E}">
        <p14:creationId xmlns:p14="http://schemas.microsoft.com/office/powerpoint/2010/main" val="2033045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36E123-E79B-CFC5-A5D3-BF4F3E14598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A5C92B4-B0FA-FF5E-2167-0446E0B8CA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4755383-FEBD-26CF-C295-62031276DA9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D05B0C3-92E2-ACB7-BD90-FC0A2838E5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29BBD1A-AC45-CB53-DBB8-D20464B0DB0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7C166B4-241E-5F96-859B-1D4235611145}"/>
              </a:ext>
            </a:extLst>
          </p:cNvPr>
          <p:cNvSpPr>
            <a:spLocks noGrp="1"/>
          </p:cNvSpPr>
          <p:nvPr>
            <p:ph type="dt" sz="half" idx="10"/>
          </p:nvPr>
        </p:nvSpPr>
        <p:spPr/>
        <p:txBody>
          <a:bodyPr/>
          <a:lstStyle/>
          <a:p>
            <a:fld id="{0EC3A575-5923-4A32-BB55-2D24A0B845CF}" type="datetimeFigureOut">
              <a:rPr lang="ru-RU" smtClean="0"/>
              <a:t>22.04.2025</a:t>
            </a:fld>
            <a:endParaRPr lang="ru-RU"/>
          </a:p>
        </p:txBody>
      </p:sp>
      <p:sp>
        <p:nvSpPr>
          <p:cNvPr id="8" name="Нижний колонтитул 7">
            <a:extLst>
              <a:ext uri="{FF2B5EF4-FFF2-40B4-BE49-F238E27FC236}">
                <a16:creationId xmlns:a16="http://schemas.microsoft.com/office/drawing/2014/main" id="{72217869-C86B-D455-77F0-889154E1F7C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E3957D7-E734-3642-AFDD-AB5021C88303}"/>
              </a:ext>
            </a:extLst>
          </p:cNvPr>
          <p:cNvSpPr>
            <a:spLocks noGrp="1"/>
          </p:cNvSpPr>
          <p:nvPr>
            <p:ph type="sldNum" sz="quarter" idx="12"/>
          </p:nvPr>
        </p:nvSpPr>
        <p:spPr/>
        <p:txBody>
          <a:bodyPr/>
          <a:lstStyle/>
          <a:p>
            <a:fld id="{0CD10AC3-B0BD-4D3E-B01E-3A2E75A43EAB}" type="slidenum">
              <a:rPr lang="ru-RU" smtClean="0"/>
              <a:t>‹#›</a:t>
            </a:fld>
            <a:endParaRPr lang="ru-RU"/>
          </a:p>
        </p:txBody>
      </p:sp>
    </p:spTree>
    <p:extLst>
      <p:ext uri="{BB962C8B-B14F-4D97-AF65-F5344CB8AC3E}">
        <p14:creationId xmlns:p14="http://schemas.microsoft.com/office/powerpoint/2010/main" val="183587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4EB650-11FF-701D-F713-E84AB2E2108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0DFAFCD-D225-E4E9-000E-2F5104FC1FE2}"/>
              </a:ext>
            </a:extLst>
          </p:cNvPr>
          <p:cNvSpPr>
            <a:spLocks noGrp="1"/>
          </p:cNvSpPr>
          <p:nvPr>
            <p:ph type="dt" sz="half" idx="10"/>
          </p:nvPr>
        </p:nvSpPr>
        <p:spPr/>
        <p:txBody>
          <a:bodyPr/>
          <a:lstStyle/>
          <a:p>
            <a:fld id="{0EC3A575-5923-4A32-BB55-2D24A0B845CF}" type="datetimeFigureOut">
              <a:rPr lang="ru-RU" smtClean="0"/>
              <a:t>22.04.2025</a:t>
            </a:fld>
            <a:endParaRPr lang="ru-RU"/>
          </a:p>
        </p:txBody>
      </p:sp>
      <p:sp>
        <p:nvSpPr>
          <p:cNvPr id="4" name="Нижний колонтитул 3">
            <a:extLst>
              <a:ext uri="{FF2B5EF4-FFF2-40B4-BE49-F238E27FC236}">
                <a16:creationId xmlns:a16="http://schemas.microsoft.com/office/drawing/2014/main" id="{DA473630-45BA-A695-A42F-BEA2D6FD8DB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FD75447-DA36-1A79-24E0-304A983BC53A}"/>
              </a:ext>
            </a:extLst>
          </p:cNvPr>
          <p:cNvSpPr>
            <a:spLocks noGrp="1"/>
          </p:cNvSpPr>
          <p:nvPr>
            <p:ph type="sldNum" sz="quarter" idx="12"/>
          </p:nvPr>
        </p:nvSpPr>
        <p:spPr/>
        <p:txBody>
          <a:bodyPr/>
          <a:lstStyle/>
          <a:p>
            <a:fld id="{0CD10AC3-B0BD-4D3E-B01E-3A2E75A43EAB}" type="slidenum">
              <a:rPr lang="ru-RU" smtClean="0"/>
              <a:t>‹#›</a:t>
            </a:fld>
            <a:endParaRPr lang="ru-RU"/>
          </a:p>
        </p:txBody>
      </p:sp>
    </p:spTree>
    <p:extLst>
      <p:ext uri="{BB962C8B-B14F-4D97-AF65-F5344CB8AC3E}">
        <p14:creationId xmlns:p14="http://schemas.microsoft.com/office/powerpoint/2010/main" val="478376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98286E1-1D7A-49C6-69CE-D28FED921D58}"/>
              </a:ext>
            </a:extLst>
          </p:cNvPr>
          <p:cNvSpPr>
            <a:spLocks noGrp="1"/>
          </p:cNvSpPr>
          <p:nvPr>
            <p:ph type="dt" sz="half" idx="10"/>
          </p:nvPr>
        </p:nvSpPr>
        <p:spPr/>
        <p:txBody>
          <a:bodyPr/>
          <a:lstStyle/>
          <a:p>
            <a:fld id="{0EC3A575-5923-4A32-BB55-2D24A0B845CF}" type="datetimeFigureOut">
              <a:rPr lang="ru-RU" smtClean="0"/>
              <a:t>22.04.2025</a:t>
            </a:fld>
            <a:endParaRPr lang="ru-RU"/>
          </a:p>
        </p:txBody>
      </p:sp>
      <p:sp>
        <p:nvSpPr>
          <p:cNvPr id="3" name="Нижний колонтитул 2">
            <a:extLst>
              <a:ext uri="{FF2B5EF4-FFF2-40B4-BE49-F238E27FC236}">
                <a16:creationId xmlns:a16="http://schemas.microsoft.com/office/drawing/2014/main" id="{0808B54E-D4F4-EF50-BE75-C07FD59505A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0E8973B-E9F3-5447-5EC0-21C1F4945955}"/>
              </a:ext>
            </a:extLst>
          </p:cNvPr>
          <p:cNvSpPr>
            <a:spLocks noGrp="1"/>
          </p:cNvSpPr>
          <p:nvPr>
            <p:ph type="sldNum" sz="quarter" idx="12"/>
          </p:nvPr>
        </p:nvSpPr>
        <p:spPr/>
        <p:txBody>
          <a:bodyPr/>
          <a:lstStyle/>
          <a:p>
            <a:fld id="{0CD10AC3-B0BD-4D3E-B01E-3A2E75A43EAB}" type="slidenum">
              <a:rPr lang="ru-RU" smtClean="0"/>
              <a:t>‹#›</a:t>
            </a:fld>
            <a:endParaRPr lang="ru-RU"/>
          </a:p>
        </p:txBody>
      </p:sp>
    </p:spTree>
    <p:extLst>
      <p:ext uri="{BB962C8B-B14F-4D97-AF65-F5344CB8AC3E}">
        <p14:creationId xmlns:p14="http://schemas.microsoft.com/office/powerpoint/2010/main" val="275255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80F228-BB51-F881-3D78-7ED3109C2DA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95A665A-F9B8-0A2A-1FBE-7F3DD36833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F3C1F0A-E410-5AB7-34C4-DF159CF5F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6CBEEF9-3F85-3819-6B04-BC6AF808676F}"/>
              </a:ext>
            </a:extLst>
          </p:cNvPr>
          <p:cNvSpPr>
            <a:spLocks noGrp="1"/>
          </p:cNvSpPr>
          <p:nvPr>
            <p:ph type="dt" sz="half" idx="10"/>
          </p:nvPr>
        </p:nvSpPr>
        <p:spPr/>
        <p:txBody>
          <a:bodyPr/>
          <a:lstStyle/>
          <a:p>
            <a:fld id="{0EC3A575-5923-4A32-BB55-2D24A0B845CF}" type="datetimeFigureOut">
              <a:rPr lang="ru-RU" smtClean="0"/>
              <a:t>22.04.2025</a:t>
            </a:fld>
            <a:endParaRPr lang="ru-RU"/>
          </a:p>
        </p:txBody>
      </p:sp>
      <p:sp>
        <p:nvSpPr>
          <p:cNvPr id="6" name="Нижний колонтитул 5">
            <a:extLst>
              <a:ext uri="{FF2B5EF4-FFF2-40B4-BE49-F238E27FC236}">
                <a16:creationId xmlns:a16="http://schemas.microsoft.com/office/drawing/2014/main" id="{B6866F77-36F9-E518-92BB-E9F7E1612C8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4EF8ED3-F0AB-9DAE-7B55-EE03EDB20B73}"/>
              </a:ext>
            </a:extLst>
          </p:cNvPr>
          <p:cNvSpPr>
            <a:spLocks noGrp="1"/>
          </p:cNvSpPr>
          <p:nvPr>
            <p:ph type="sldNum" sz="quarter" idx="12"/>
          </p:nvPr>
        </p:nvSpPr>
        <p:spPr/>
        <p:txBody>
          <a:bodyPr/>
          <a:lstStyle/>
          <a:p>
            <a:fld id="{0CD10AC3-B0BD-4D3E-B01E-3A2E75A43EAB}" type="slidenum">
              <a:rPr lang="ru-RU" smtClean="0"/>
              <a:t>‹#›</a:t>
            </a:fld>
            <a:endParaRPr lang="ru-RU"/>
          </a:p>
        </p:txBody>
      </p:sp>
    </p:spTree>
    <p:extLst>
      <p:ext uri="{BB962C8B-B14F-4D97-AF65-F5344CB8AC3E}">
        <p14:creationId xmlns:p14="http://schemas.microsoft.com/office/powerpoint/2010/main" val="207468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80B209-177E-6759-4A45-B8DD6E935E2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C4642CF-9550-7CBD-4688-E618BC87F1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442C702-38D5-25D4-0B9F-2FC81BB8C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9410C23-F15B-E789-8399-8B75D64852B3}"/>
              </a:ext>
            </a:extLst>
          </p:cNvPr>
          <p:cNvSpPr>
            <a:spLocks noGrp="1"/>
          </p:cNvSpPr>
          <p:nvPr>
            <p:ph type="dt" sz="half" idx="10"/>
          </p:nvPr>
        </p:nvSpPr>
        <p:spPr/>
        <p:txBody>
          <a:bodyPr/>
          <a:lstStyle/>
          <a:p>
            <a:fld id="{0EC3A575-5923-4A32-BB55-2D24A0B845CF}" type="datetimeFigureOut">
              <a:rPr lang="ru-RU" smtClean="0"/>
              <a:t>22.04.2025</a:t>
            </a:fld>
            <a:endParaRPr lang="ru-RU"/>
          </a:p>
        </p:txBody>
      </p:sp>
      <p:sp>
        <p:nvSpPr>
          <p:cNvPr id="6" name="Нижний колонтитул 5">
            <a:extLst>
              <a:ext uri="{FF2B5EF4-FFF2-40B4-BE49-F238E27FC236}">
                <a16:creationId xmlns:a16="http://schemas.microsoft.com/office/drawing/2014/main" id="{685AB82E-7507-6D31-8B0A-7955823C56B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9F81657-A7D9-3CB8-A1B9-AE211FE86D33}"/>
              </a:ext>
            </a:extLst>
          </p:cNvPr>
          <p:cNvSpPr>
            <a:spLocks noGrp="1"/>
          </p:cNvSpPr>
          <p:nvPr>
            <p:ph type="sldNum" sz="quarter" idx="12"/>
          </p:nvPr>
        </p:nvSpPr>
        <p:spPr/>
        <p:txBody>
          <a:bodyPr/>
          <a:lstStyle/>
          <a:p>
            <a:fld id="{0CD10AC3-B0BD-4D3E-B01E-3A2E75A43EAB}" type="slidenum">
              <a:rPr lang="ru-RU" smtClean="0"/>
              <a:t>‹#›</a:t>
            </a:fld>
            <a:endParaRPr lang="ru-RU"/>
          </a:p>
        </p:txBody>
      </p:sp>
    </p:spTree>
    <p:extLst>
      <p:ext uri="{BB962C8B-B14F-4D97-AF65-F5344CB8AC3E}">
        <p14:creationId xmlns:p14="http://schemas.microsoft.com/office/powerpoint/2010/main" val="2467337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59C46D-53EC-74FE-722B-9D6565F900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5F3BC2A-9E08-1240-71CF-E125F3124D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BEA7087-B055-4B94-833F-7A709C5285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3A575-5923-4A32-BB55-2D24A0B845CF}" type="datetimeFigureOut">
              <a:rPr lang="ru-RU" smtClean="0"/>
              <a:t>22.04.2025</a:t>
            </a:fld>
            <a:endParaRPr lang="ru-RU"/>
          </a:p>
        </p:txBody>
      </p:sp>
      <p:sp>
        <p:nvSpPr>
          <p:cNvPr id="5" name="Нижний колонтитул 4">
            <a:extLst>
              <a:ext uri="{FF2B5EF4-FFF2-40B4-BE49-F238E27FC236}">
                <a16:creationId xmlns:a16="http://schemas.microsoft.com/office/drawing/2014/main" id="{67E2EB5A-09E8-5F8D-0B33-25FC3FDB0D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2B02B4E-98BE-EE61-703C-7633740E9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10AC3-B0BD-4D3E-B01E-3A2E75A43EAB}" type="slidenum">
              <a:rPr lang="ru-RU" smtClean="0"/>
              <a:t>‹#›</a:t>
            </a:fld>
            <a:endParaRPr lang="ru-RU"/>
          </a:p>
        </p:txBody>
      </p:sp>
    </p:spTree>
    <p:extLst>
      <p:ext uri="{BB962C8B-B14F-4D97-AF65-F5344CB8AC3E}">
        <p14:creationId xmlns:p14="http://schemas.microsoft.com/office/powerpoint/2010/main" val="1702200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PowerPoint_Slide.sldx"/></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PowerPoint_Slide4.sldx"/></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1B4E8-98CD-6DDB-D641-2A41758F943A}"/>
              </a:ext>
            </a:extLst>
          </p:cNvPr>
          <p:cNvSpPr txBox="1"/>
          <p:nvPr/>
        </p:nvSpPr>
        <p:spPr>
          <a:xfrm>
            <a:off x="810208" y="2598003"/>
            <a:ext cx="10571583" cy="2862322"/>
          </a:xfrm>
          <a:prstGeom prst="rect">
            <a:avLst/>
          </a:prstGeom>
          <a:noFill/>
        </p:spPr>
        <p:txBody>
          <a:bodyPr wrap="square" rtlCol="0">
            <a:spAutoFit/>
          </a:bodyPr>
          <a:lstStyle/>
          <a:p>
            <a:pPr algn="ctr"/>
            <a:r>
              <a:rPr lang="ru-RU" sz="3600" b="1" dirty="0"/>
              <a:t>Презентация по докладу «О работе Уполномоченного по защите прав предпринимателей в Калужской области</a:t>
            </a:r>
          </a:p>
          <a:p>
            <a:pPr algn="ctr"/>
            <a:r>
              <a:rPr lang="ru-RU" sz="3600" b="1" dirty="0"/>
              <a:t>за 2024 год и планах на 2025 год»</a:t>
            </a:r>
          </a:p>
          <a:p>
            <a:pPr algn="ctr"/>
            <a:r>
              <a:rPr lang="ru-RU" sz="3600" b="1" dirty="0"/>
              <a:t>  </a:t>
            </a:r>
          </a:p>
        </p:txBody>
      </p:sp>
      <p:pic>
        <p:nvPicPr>
          <p:cNvPr id="3" name="Рисунок 2">
            <a:extLst>
              <a:ext uri="{FF2B5EF4-FFF2-40B4-BE49-F238E27FC236}">
                <a16:creationId xmlns:a16="http://schemas.microsoft.com/office/drawing/2014/main" id="{1679634B-4042-4C4D-8B22-67994F739C12}"/>
              </a:ext>
            </a:extLst>
          </p:cNvPr>
          <p:cNvPicPr>
            <a:picLocks noChangeAspect="1"/>
          </p:cNvPicPr>
          <p:nvPr/>
        </p:nvPicPr>
        <p:blipFill>
          <a:blip r:embed="rId2"/>
          <a:stretch>
            <a:fillRect/>
          </a:stretch>
        </p:blipFill>
        <p:spPr>
          <a:xfrm>
            <a:off x="158621" y="46166"/>
            <a:ext cx="908276" cy="1046334"/>
          </a:xfrm>
          <a:prstGeom prst="rect">
            <a:avLst/>
          </a:prstGeom>
        </p:spPr>
      </p:pic>
      <p:sp>
        <p:nvSpPr>
          <p:cNvPr id="5" name="TextBox 4">
            <a:extLst>
              <a:ext uri="{FF2B5EF4-FFF2-40B4-BE49-F238E27FC236}">
                <a16:creationId xmlns:a16="http://schemas.microsoft.com/office/drawing/2014/main" id="{1EFEF2AE-B602-4540-8B0E-736522881EDD}"/>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spTree>
    <p:extLst>
      <p:ext uri="{BB962C8B-B14F-4D97-AF65-F5344CB8AC3E}">
        <p14:creationId xmlns:p14="http://schemas.microsoft.com/office/powerpoint/2010/main" val="1478380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4" name="TextBox 3">
            <a:extLst>
              <a:ext uri="{FF2B5EF4-FFF2-40B4-BE49-F238E27FC236}">
                <a16:creationId xmlns:a16="http://schemas.microsoft.com/office/drawing/2014/main" id="{A8D243CC-D2CD-8118-1114-1CF535ED3DAD}"/>
              </a:ext>
            </a:extLst>
          </p:cNvPr>
          <p:cNvSpPr txBox="1"/>
          <p:nvPr/>
        </p:nvSpPr>
        <p:spPr>
          <a:xfrm>
            <a:off x="6639952" y="184665"/>
            <a:ext cx="5338162" cy="461665"/>
          </a:xfrm>
          <a:prstGeom prst="rect">
            <a:avLst/>
          </a:prstGeom>
          <a:noFill/>
        </p:spPr>
        <p:txBody>
          <a:bodyPr wrap="square" rtlCol="0">
            <a:spAutoFit/>
          </a:bodyPr>
          <a:lstStyle/>
          <a:p>
            <a:pPr algn="r"/>
            <a:r>
              <a:rPr lang="ru-RU" sz="2400" dirty="0">
                <a:solidFill>
                  <a:srgbClr val="7030A0"/>
                </a:solidFill>
              </a:rPr>
              <a:t>Опрос института П.А. Столыпина.</a:t>
            </a:r>
          </a:p>
        </p:txBody>
      </p:sp>
      <p:sp>
        <p:nvSpPr>
          <p:cNvPr id="7" name="TextBox 6">
            <a:extLst>
              <a:ext uri="{FF2B5EF4-FFF2-40B4-BE49-F238E27FC236}">
                <a16:creationId xmlns:a16="http://schemas.microsoft.com/office/drawing/2014/main" id="{3F6AD42E-8D01-4889-B2FA-07E5FE85D3DC}"/>
              </a:ext>
            </a:extLst>
          </p:cNvPr>
          <p:cNvSpPr txBox="1"/>
          <p:nvPr/>
        </p:nvSpPr>
        <p:spPr>
          <a:xfrm>
            <a:off x="318412" y="1293001"/>
            <a:ext cx="11555174" cy="523220"/>
          </a:xfrm>
          <a:prstGeom prst="rect">
            <a:avLst/>
          </a:prstGeom>
          <a:noFill/>
        </p:spPr>
        <p:txBody>
          <a:bodyPr wrap="square" rtlCol="0">
            <a:spAutoFit/>
          </a:bodyPr>
          <a:lstStyle/>
          <a:p>
            <a:pPr algn="just"/>
            <a:r>
              <a:rPr lang="ru-RU" sz="2800" b="1" dirty="0"/>
              <a:t>Как Вы оцениваете свою текущую ситуацию в своем бизнесе?</a:t>
            </a:r>
          </a:p>
        </p:txBody>
      </p:sp>
      <p:graphicFrame>
        <p:nvGraphicFramePr>
          <p:cNvPr id="5" name="Таблица 4">
            <a:extLst>
              <a:ext uri="{FF2B5EF4-FFF2-40B4-BE49-F238E27FC236}">
                <a16:creationId xmlns:a16="http://schemas.microsoft.com/office/drawing/2014/main" id="{4F81034F-FE99-4F84-802D-A764D9AF3430}"/>
              </a:ext>
            </a:extLst>
          </p:cNvPr>
          <p:cNvGraphicFramePr>
            <a:graphicFrameLocks noGrp="1"/>
          </p:cNvGraphicFramePr>
          <p:nvPr>
            <p:extLst>
              <p:ext uri="{D42A27DB-BD31-4B8C-83A1-F6EECF244321}">
                <p14:modId xmlns:p14="http://schemas.microsoft.com/office/powerpoint/2010/main" val="126649246"/>
              </p:ext>
            </p:extLst>
          </p:nvPr>
        </p:nvGraphicFramePr>
        <p:xfrm>
          <a:off x="318412" y="1951426"/>
          <a:ext cx="11091766" cy="4756966"/>
        </p:xfrm>
        <a:graphic>
          <a:graphicData uri="http://schemas.openxmlformats.org/drawingml/2006/table">
            <a:tbl>
              <a:tblPr firstRow="1" lastCol="1" bandRow="1"/>
              <a:tblGrid>
                <a:gridCol w="5848082">
                  <a:extLst>
                    <a:ext uri="{9D8B030D-6E8A-4147-A177-3AD203B41FA5}">
                      <a16:colId xmlns:a16="http://schemas.microsoft.com/office/drawing/2014/main" val="2274824314"/>
                    </a:ext>
                  </a:extLst>
                </a:gridCol>
                <a:gridCol w="1951750">
                  <a:extLst>
                    <a:ext uri="{9D8B030D-6E8A-4147-A177-3AD203B41FA5}">
                      <a16:colId xmlns:a16="http://schemas.microsoft.com/office/drawing/2014/main" val="3852800132"/>
                    </a:ext>
                  </a:extLst>
                </a:gridCol>
                <a:gridCol w="3291934">
                  <a:extLst>
                    <a:ext uri="{9D8B030D-6E8A-4147-A177-3AD203B41FA5}">
                      <a16:colId xmlns:a16="http://schemas.microsoft.com/office/drawing/2014/main" val="653478097"/>
                    </a:ext>
                  </a:extLst>
                </a:gridCol>
              </a:tblGrid>
              <a:tr h="715874">
                <a:tc>
                  <a:txBody>
                    <a:bodyPr/>
                    <a:lstStyle/>
                    <a:p>
                      <a:pPr marL="228600" algn="ctr">
                        <a:lnSpc>
                          <a:spcPct val="107000"/>
                        </a:lnSpc>
                        <a:spcAft>
                          <a:spcPts val="0"/>
                        </a:spcAft>
                      </a:pPr>
                      <a:r>
                        <a:rPr lang="en-US" sz="25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Варианты</a:t>
                      </a:r>
                      <a:endParaRPr lang="ru-RU" sz="2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0"/>
                        </a:spcAft>
                      </a:pPr>
                      <a:r>
                        <a:rPr lang="en-US" sz="25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РФ</a:t>
                      </a:r>
                      <a:endParaRPr lang="ru-RU" sz="2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0"/>
                        </a:spcAft>
                      </a:pPr>
                      <a:r>
                        <a:rPr lang="en-US" sz="25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Калужская</a:t>
                      </a:r>
                      <a:r>
                        <a:rPr lang="en-US" sz="25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область</a:t>
                      </a:r>
                      <a:endParaRPr lang="ru-RU" sz="2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4127556303"/>
                  </a:ext>
                </a:extLst>
              </a:tr>
              <a:tr h="307756">
                <a:tc>
                  <a:txBody>
                    <a:bodyPr/>
                    <a:lstStyle/>
                    <a:p>
                      <a:pPr algn="l">
                        <a:lnSpc>
                          <a:spcPct val="115000"/>
                        </a:lnSpc>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Ускоренный рост</a:t>
                      </a:r>
                      <a:endParaRPr lang="ru-RU" sz="2300">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15000"/>
                        </a:lnSpc>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ru-RU" sz="2300">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15000"/>
                        </a:lnSpc>
                        <a:spcAft>
                          <a:spcPts val="0"/>
                        </a:spcAft>
                      </a:pPr>
                      <a:r>
                        <a:rPr lang="en-US" sz="21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6,5%</a:t>
                      </a:r>
                      <a:endParaRPr lang="ru-RU"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751832147"/>
                  </a:ext>
                </a:extLst>
              </a:tr>
              <a:tr h="636346">
                <a:tc>
                  <a:txBody>
                    <a:bodyPr/>
                    <a:lstStyle/>
                    <a:p>
                      <a:pPr algn="l">
                        <a:lnSpc>
                          <a:spcPct val="115000"/>
                        </a:lnSpc>
                        <a:spcAft>
                          <a:spcPts val="0"/>
                        </a:spcAft>
                      </a:pPr>
                      <a:r>
                        <a:rPr lang="ru-RU"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Стабильный рост, как и раньше</a:t>
                      </a:r>
                      <a:endParaRPr lang="ru-RU" sz="2300">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15000"/>
                        </a:lnSpc>
                        <a:spcAft>
                          <a:spcPts val="0"/>
                        </a:spcAft>
                      </a:pPr>
                      <a:r>
                        <a:rPr lang="ru-RU"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3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21,3%</a:t>
                      </a:r>
                      <a:endParaRPr lang="ru-RU" sz="2300">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15000"/>
                        </a:lnSpc>
                        <a:spcAft>
                          <a:spcPts val="0"/>
                        </a:spcAft>
                      </a:pPr>
                      <a:r>
                        <a:rPr lang="en-US" sz="21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3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21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22,6%</a:t>
                      </a:r>
                      <a:endParaRPr lang="ru-RU"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964951205"/>
                  </a:ext>
                </a:extLst>
              </a:tr>
              <a:tr h="636346">
                <a:tc>
                  <a:txBody>
                    <a:bodyPr/>
                    <a:lstStyle/>
                    <a:p>
                      <a:pPr algn="l">
                        <a:lnSpc>
                          <a:spcPct val="115000"/>
                        </a:lnSpc>
                        <a:spcAft>
                          <a:spcPts val="0"/>
                        </a:spcAft>
                      </a:pP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Стагнация</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балансируем</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около</a:t>
                      </a: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a:t>
                      </a:r>
                      <a:endParaRPr lang="ru-RU"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15000"/>
                        </a:lnSpc>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3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24,6%</a:t>
                      </a:r>
                      <a:endParaRPr lang="ru-RU" sz="2300">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15000"/>
                        </a:lnSpc>
                        <a:spcAft>
                          <a:spcPts val="0"/>
                        </a:spcAft>
                      </a:pPr>
                      <a:r>
                        <a:rPr lang="en-US" sz="21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3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21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22,6%</a:t>
                      </a:r>
                      <a:endParaRPr lang="ru-RU"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469467787"/>
                  </a:ext>
                </a:extLst>
              </a:tr>
              <a:tr h="636346">
                <a:tc>
                  <a:txBody>
                    <a:bodyPr/>
                    <a:lstStyle/>
                    <a:p>
                      <a:pPr algn="l">
                        <a:lnSpc>
                          <a:spcPct val="115000"/>
                        </a:lnSpc>
                        <a:spcAft>
                          <a:spcPts val="0"/>
                        </a:spcAft>
                      </a:pPr>
                      <a:r>
                        <a:rPr lang="ru-RU"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Снижение выручки, но ситуация контролируется</a:t>
                      </a:r>
                      <a:endParaRPr lang="ru-RU" sz="2300">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15000"/>
                        </a:lnSpc>
                        <a:spcAft>
                          <a:spcPts val="0"/>
                        </a:spcAft>
                      </a:pPr>
                      <a:r>
                        <a:rPr lang="ru-RU"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3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27,5%</a:t>
                      </a:r>
                      <a:endParaRPr lang="ru-RU"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15000"/>
                        </a:lnSpc>
                        <a:spcAft>
                          <a:spcPts val="0"/>
                        </a:spcAft>
                      </a:pPr>
                      <a:r>
                        <a:rPr lang="en-US" sz="21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3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21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32,3%</a:t>
                      </a:r>
                      <a:endParaRPr lang="ru-RU"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674124341"/>
                  </a:ext>
                </a:extLst>
              </a:tr>
              <a:tr h="314303">
                <a:tc>
                  <a:txBody>
                    <a:bodyPr/>
                    <a:lstStyle/>
                    <a:p>
                      <a:pPr algn="l">
                        <a:lnSpc>
                          <a:spcPct val="115000"/>
                        </a:lnSpc>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Серьезный спад</a:t>
                      </a:r>
                      <a:endParaRPr lang="ru-RU" sz="2300">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15000"/>
                        </a:lnSpc>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15,6%</a:t>
                      </a:r>
                      <a:endParaRPr lang="ru-RU" sz="2300">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15000"/>
                        </a:lnSpc>
                        <a:spcAft>
                          <a:spcPts val="0"/>
                        </a:spcAft>
                      </a:pPr>
                      <a:r>
                        <a:rPr lang="en-US" sz="21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ru-RU" sz="2300">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917431929"/>
                  </a:ext>
                </a:extLst>
              </a:tr>
              <a:tr h="307756">
                <a:tc>
                  <a:txBody>
                    <a:bodyPr/>
                    <a:lstStyle/>
                    <a:p>
                      <a:pPr algn="l">
                        <a:lnSpc>
                          <a:spcPct val="115000"/>
                        </a:lnSpc>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Кризис</a:t>
                      </a:r>
                      <a:endParaRPr lang="ru-RU" sz="2300">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15000"/>
                        </a:lnSpc>
                        <a:spcAft>
                          <a:spcPts val="0"/>
                        </a:spcAft>
                      </a:pPr>
                      <a:r>
                        <a:rPr lang="en-US"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a:t>
                      </a:r>
                      <a:endParaRPr lang="ru-RU" sz="2300">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15000"/>
                        </a:lnSpc>
                        <a:spcAft>
                          <a:spcPts val="0"/>
                        </a:spcAft>
                      </a:pPr>
                      <a:r>
                        <a:rPr lang="en-US" sz="2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6,5%</a:t>
                      </a:r>
                      <a:endParaRPr lang="ru-RU" sz="2300">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895066961"/>
                  </a:ext>
                </a:extLst>
              </a:tr>
              <a:tr h="868502">
                <a:tc>
                  <a:txBody>
                    <a:bodyPr/>
                    <a:lstStyle/>
                    <a:p>
                      <a:pPr algn="l">
                        <a:lnSpc>
                          <a:spcPct val="115000"/>
                        </a:lnSpc>
                        <a:spcAft>
                          <a:spcPts val="0"/>
                        </a:spcAft>
                      </a:pPr>
                      <a:r>
                        <a:rPr lang="ru-RU" sz="1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Бизнес пришлось или в ближайшее время придётся закрыть</a:t>
                      </a:r>
                      <a:endParaRPr lang="ru-RU" sz="2300">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15000"/>
                        </a:lnSpc>
                        <a:spcAft>
                          <a:spcPts val="0"/>
                        </a:spcAft>
                      </a:pPr>
                      <a:r>
                        <a:rPr lang="ru-RU"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3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a:t>
                      </a:r>
                      <a:endParaRPr lang="ru-RU"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15000"/>
                        </a:lnSpc>
                        <a:spcAft>
                          <a:spcPts val="0"/>
                        </a:spcAft>
                      </a:pPr>
                      <a:r>
                        <a:rPr lang="en-US" sz="21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3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21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4129" marR="14412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3813975588"/>
                  </a:ext>
                </a:extLst>
              </a:tr>
            </a:tbl>
          </a:graphicData>
        </a:graphic>
      </p:graphicFrame>
    </p:spTree>
    <p:extLst>
      <p:ext uri="{BB962C8B-B14F-4D97-AF65-F5344CB8AC3E}">
        <p14:creationId xmlns:p14="http://schemas.microsoft.com/office/powerpoint/2010/main" val="3587211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4" name="TextBox 3">
            <a:extLst>
              <a:ext uri="{FF2B5EF4-FFF2-40B4-BE49-F238E27FC236}">
                <a16:creationId xmlns:a16="http://schemas.microsoft.com/office/drawing/2014/main" id="{A8D243CC-D2CD-8118-1114-1CF535ED3DAD}"/>
              </a:ext>
            </a:extLst>
          </p:cNvPr>
          <p:cNvSpPr txBox="1"/>
          <p:nvPr/>
        </p:nvSpPr>
        <p:spPr>
          <a:xfrm>
            <a:off x="6639952" y="184665"/>
            <a:ext cx="5338162" cy="461665"/>
          </a:xfrm>
          <a:prstGeom prst="rect">
            <a:avLst/>
          </a:prstGeom>
          <a:noFill/>
        </p:spPr>
        <p:txBody>
          <a:bodyPr wrap="square" rtlCol="0">
            <a:spAutoFit/>
          </a:bodyPr>
          <a:lstStyle/>
          <a:p>
            <a:pPr algn="r"/>
            <a:r>
              <a:rPr lang="ru-RU" sz="2400" dirty="0">
                <a:solidFill>
                  <a:srgbClr val="7030A0"/>
                </a:solidFill>
              </a:rPr>
              <a:t>Опрос института П.А. Столыпина.</a:t>
            </a:r>
          </a:p>
        </p:txBody>
      </p:sp>
      <p:sp>
        <p:nvSpPr>
          <p:cNvPr id="7" name="TextBox 6">
            <a:extLst>
              <a:ext uri="{FF2B5EF4-FFF2-40B4-BE49-F238E27FC236}">
                <a16:creationId xmlns:a16="http://schemas.microsoft.com/office/drawing/2014/main" id="{3F6AD42E-8D01-4889-B2FA-07E5FE85D3DC}"/>
              </a:ext>
            </a:extLst>
          </p:cNvPr>
          <p:cNvSpPr txBox="1"/>
          <p:nvPr/>
        </p:nvSpPr>
        <p:spPr>
          <a:xfrm>
            <a:off x="318412" y="1293001"/>
            <a:ext cx="11555174" cy="954107"/>
          </a:xfrm>
          <a:prstGeom prst="rect">
            <a:avLst/>
          </a:prstGeom>
          <a:noFill/>
        </p:spPr>
        <p:txBody>
          <a:bodyPr wrap="square" rtlCol="0">
            <a:spAutoFit/>
          </a:bodyPr>
          <a:lstStyle/>
          <a:p>
            <a:pPr algn="just"/>
            <a:r>
              <a:rPr lang="ru-RU" sz="2800" b="1" dirty="0"/>
              <a:t>Каково влияние санкций на Вашу компанию после их введения? (Одиночный выбор)</a:t>
            </a:r>
          </a:p>
        </p:txBody>
      </p:sp>
      <p:graphicFrame>
        <p:nvGraphicFramePr>
          <p:cNvPr id="6" name="Таблица 5">
            <a:extLst>
              <a:ext uri="{FF2B5EF4-FFF2-40B4-BE49-F238E27FC236}">
                <a16:creationId xmlns:a16="http://schemas.microsoft.com/office/drawing/2014/main" id="{A8B31877-DEFC-457A-97F7-9CF4BC7ABA43}"/>
              </a:ext>
            </a:extLst>
          </p:cNvPr>
          <p:cNvGraphicFramePr>
            <a:graphicFrameLocks noGrp="1"/>
          </p:cNvGraphicFramePr>
          <p:nvPr>
            <p:extLst>
              <p:ext uri="{D42A27DB-BD31-4B8C-83A1-F6EECF244321}">
                <p14:modId xmlns:p14="http://schemas.microsoft.com/office/powerpoint/2010/main" val="3828985815"/>
              </p:ext>
            </p:extLst>
          </p:nvPr>
        </p:nvGraphicFramePr>
        <p:xfrm>
          <a:off x="158620" y="2247109"/>
          <a:ext cx="11555172" cy="4601970"/>
        </p:xfrm>
        <a:graphic>
          <a:graphicData uri="http://schemas.openxmlformats.org/drawingml/2006/table">
            <a:tbl>
              <a:tblPr firstRow="1" lastCol="1" bandRow="1">
                <a:tableStyleId>{5C22544A-7EE6-4342-B048-85BDC9FD1C3A}</a:tableStyleId>
              </a:tblPr>
              <a:tblGrid>
                <a:gridCol w="6593872">
                  <a:extLst>
                    <a:ext uri="{9D8B030D-6E8A-4147-A177-3AD203B41FA5}">
                      <a16:colId xmlns:a16="http://schemas.microsoft.com/office/drawing/2014/main" val="4142494107"/>
                    </a:ext>
                  </a:extLst>
                </a:gridCol>
                <a:gridCol w="2152357">
                  <a:extLst>
                    <a:ext uri="{9D8B030D-6E8A-4147-A177-3AD203B41FA5}">
                      <a16:colId xmlns:a16="http://schemas.microsoft.com/office/drawing/2014/main" val="972763302"/>
                    </a:ext>
                  </a:extLst>
                </a:gridCol>
                <a:gridCol w="2808943">
                  <a:extLst>
                    <a:ext uri="{9D8B030D-6E8A-4147-A177-3AD203B41FA5}">
                      <a16:colId xmlns:a16="http://schemas.microsoft.com/office/drawing/2014/main" val="2700095552"/>
                    </a:ext>
                  </a:extLst>
                </a:gridCol>
              </a:tblGrid>
              <a:tr h="755792">
                <a:tc>
                  <a:txBody>
                    <a:bodyPr/>
                    <a:lstStyle/>
                    <a:p>
                      <a:pPr algn="ctr">
                        <a:lnSpc>
                          <a:spcPct val="107000"/>
                        </a:lnSpc>
                        <a:spcAft>
                          <a:spcPts val="0"/>
                        </a:spcAft>
                      </a:pPr>
                      <a:r>
                        <a:rPr lang="en-US" sz="2400" dirty="0" err="1">
                          <a:solidFill>
                            <a:schemeClr val="bg1"/>
                          </a:solidFill>
                          <a:effectLst/>
                        </a:rPr>
                        <a:t>Варианты</a:t>
                      </a:r>
                      <a:endParaRPr lang="ru-RU"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solidFill>
                            <a:schemeClr val="bg1"/>
                          </a:solidFill>
                          <a:effectLst/>
                        </a:rPr>
                        <a:t>РФ</a:t>
                      </a:r>
                      <a:endParaRPr lang="ru-RU"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err="1">
                          <a:solidFill>
                            <a:schemeClr val="bg1"/>
                          </a:solidFill>
                          <a:effectLst/>
                        </a:rPr>
                        <a:t>Калужская</a:t>
                      </a:r>
                      <a:r>
                        <a:rPr lang="en-US" sz="2400" dirty="0">
                          <a:solidFill>
                            <a:schemeClr val="bg1"/>
                          </a:solidFill>
                          <a:effectLst/>
                        </a:rPr>
                        <a:t> </a:t>
                      </a:r>
                      <a:r>
                        <a:rPr lang="en-US" sz="2400" dirty="0" err="1">
                          <a:solidFill>
                            <a:schemeClr val="bg1"/>
                          </a:solidFill>
                          <a:effectLst/>
                        </a:rPr>
                        <a:t>область</a:t>
                      </a:r>
                      <a:endParaRPr lang="ru-RU"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2851361"/>
                  </a:ext>
                </a:extLst>
              </a:tr>
              <a:tr h="323185">
                <a:tc>
                  <a:txBody>
                    <a:bodyPr/>
                    <a:lstStyle/>
                    <a:p>
                      <a:pPr algn="l">
                        <a:lnSpc>
                          <a:spcPct val="107000"/>
                        </a:lnSpc>
                        <a:spcAft>
                          <a:spcPts val="0"/>
                        </a:spcAft>
                      </a:pPr>
                      <a:r>
                        <a:rPr lang="en-US" sz="2100" dirty="0" err="1">
                          <a:effectLst/>
                        </a:rPr>
                        <a:t>Санкции</a:t>
                      </a:r>
                      <a:r>
                        <a:rPr lang="en-US" sz="2100" dirty="0">
                          <a:effectLst/>
                        </a:rPr>
                        <a:t> </a:t>
                      </a:r>
                      <a:r>
                        <a:rPr lang="en-US" sz="2100" dirty="0" err="1">
                          <a:effectLst/>
                        </a:rPr>
                        <a:t>не</a:t>
                      </a:r>
                      <a:r>
                        <a:rPr lang="en-US" sz="2100" dirty="0">
                          <a:effectLst/>
                        </a:rPr>
                        <a:t> </a:t>
                      </a:r>
                      <a:r>
                        <a:rPr lang="en-US" sz="2100" dirty="0" err="1">
                          <a:effectLst/>
                        </a:rPr>
                        <a:t>затронули</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100">
                          <a:effectLst/>
                        </a:rPr>
                        <a:t>27,4%</a:t>
                      </a:r>
                      <a:endParaRPr lang="ru-RU"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100">
                          <a:effectLst/>
                        </a:rPr>
                        <a:t>9,7%</a:t>
                      </a:r>
                      <a:endParaRPr lang="ru-RU"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878361"/>
                  </a:ext>
                </a:extLst>
              </a:tr>
              <a:tr h="791593">
                <a:tc>
                  <a:txBody>
                    <a:bodyPr/>
                    <a:lstStyle/>
                    <a:p>
                      <a:pPr algn="l">
                        <a:lnSpc>
                          <a:spcPct val="107000"/>
                        </a:lnSpc>
                        <a:spcAft>
                          <a:spcPts val="0"/>
                        </a:spcAft>
                      </a:pPr>
                      <a:r>
                        <a:rPr lang="ru-RU" sz="2100" dirty="0">
                          <a:effectLst/>
                        </a:rPr>
                        <a:t>Санкции влияли вначале, но сейчас удалось адаптироваться ко всем изменениям</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100" dirty="0">
                          <a:effectLst/>
                        </a:rPr>
                        <a:t> </a:t>
                      </a:r>
                    </a:p>
                    <a:p>
                      <a:pPr algn="ctr">
                        <a:lnSpc>
                          <a:spcPct val="107000"/>
                        </a:lnSpc>
                        <a:spcAft>
                          <a:spcPts val="0"/>
                        </a:spcAft>
                      </a:pPr>
                      <a:r>
                        <a:rPr lang="en-US" sz="2100" dirty="0">
                          <a:effectLst/>
                        </a:rPr>
                        <a:t>25,9%</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ru-RU" sz="2100">
                        <a:effectLst/>
                      </a:endParaRPr>
                    </a:p>
                    <a:p>
                      <a:pPr algn="ctr">
                        <a:lnSpc>
                          <a:spcPct val="107000"/>
                        </a:lnSpc>
                        <a:spcAft>
                          <a:spcPts val="0"/>
                        </a:spcAft>
                      </a:pPr>
                      <a:r>
                        <a:rPr lang="en-US" sz="2100">
                          <a:effectLst/>
                        </a:rPr>
                        <a:t>41,9%</a:t>
                      </a:r>
                      <a:endParaRPr lang="ru-RU"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6115751"/>
                  </a:ext>
                </a:extLst>
              </a:tr>
              <a:tr h="999528">
                <a:tc>
                  <a:txBody>
                    <a:bodyPr/>
                    <a:lstStyle/>
                    <a:p>
                      <a:pPr algn="l">
                        <a:lnSpc>
                          <a:spcPct val="107000"/>
                        </a:lnSpc>
                        <a:spcAft>
                          <a:spcPts val="0"/>
                        </a:spcAft>
                      </a:pPr>
                      <a:r>
                        <a:rPr lang="ru-RU" sz="2100" dirty="0">
                          <a:effectLst/>
                        </a:rPr>
                        <a:t>Находимся в режиме постоянной адаптации - адаптировались к первым ограничениям, но появляются новые</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100" dirty="0">
                          <a:effectLst/>
                        </a:rPr>
                        <a:t> </a:t>
                      </a:r>
                    </a:p>
                    <a:p>
                      <a:pPr algn="ctr">
                        <a:lnSpc>
                          <a:spcPct val="107000"/>
                        </a:lnSpc>
                        <a:spcAft>
                          <a:spcPts val="0"/>
                        </a:spcAft>
                      </a:pPr>
                      <a:r>
                        <a:rPr lang="en-US" sz="2100" dirty="0">
                          <a:effectLst/>
                        </a:rPr>
                        <a:t>28,1%</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100">
                          <a:effectLst/>
                        </a:rPr>
                        <a:t> </a:t>
                      </a:r>
                      <a:endParaRPr lang="ru-RU" sz="2100">
                        <a:effectLst/>
                      </a:endParaRPr>
                    </a:p>
                    <a:p>
                      <a:pPr algn="ctr">
                        <a:lnSpc>
                          <a:spcPct val="107000"/>
                        </a:lnSpc>
                        <a:spcAft>
                          <a:spcPts val="0"/>
                        </a:spcAft>
                      </a:pPr>
                      <a:r>
                        <a:rPr lang="en-US" sz="2100">
                          <a:effectLst/>
                        </a:rPr>
                        <a:t> </a:t>
                      </a:r>
                      <a:endParaRPr lang="ru-RU" sz="2100">
                        <a:effectLst/>
                      </a:endParaRPr>
                    </a:p>
                    <a:p>
                      <a:pPr algn="ctr">
                        <a:lnSpc>
                          <a:spcPct val="107000"/>
                        </a:lnSpc>
                        <a:spcAft>
                          <a:spcPts val="0"/>
                        </a:spcAft>
                      </a:pPr>
                      <a:r>
                        <a:rPr lang="en-US" sz="2100">
                          <a:effectLst/>
                        </a:rPr>
                        <a:t>29,0%</a:t>
                      </a:r>
                      <a:endParaRPr lang="ru-RU"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662758"/>
                  </a:ext>
                </a:extLst>
              </a:tr>
              <a:tr h="991701">
                <a:tc>
                  <a:txBody>
                    <a:bodyPr/>
                    <a:lstStyle/>
                    <a:p>
                      <a:pPr algn="l">
                        <a:lnSpc>
                          <a:spcPct val="107000"/>
                        </a:lnSpc>
                        <a:spcAft>
                          <a:spcPts val="0"/>
                        </a:spcAft>
                      </a:pPr>
                      <a:r>
                        <a:rPr lang="ru-RU" sz="2100">
                          <a:effectLst/>
                        </a:rPr>
                        <a:t>Продолжаем работать, но в принципе не смогли полностью перестроиться, надеемся, получится в ближайшее время</a:t>
                      </a:r>
                      <a:endParaRPr lang="ru-RU"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100" dirty="0">
                          <a:effectLst/>
                        </a:rPr>
                        <a:t> </a:t>
                      </a:r>
                    </a:p>
                    <a:p>
                      <a:pPr algn="ctr">
                        <a:lnSpc>
                          <a:spcPct val="107000"/>
                        </a:lnSpc>
                        <a:spcAft>
                          <a:spcPts val="0"/>
                        </a:spcAft>
                      </a:pPr>
                      <a:r>
                        <a:rPr lang="en-US" sz="2100" dirty="0">
                          <a:effectLst/>
                        </a:rPr>
                        <a:t>14,0%</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100" dirty="0">
                          <a:effectLst/>
                        </a:rPr>
                        <a:t> </a:t>
                      </a:r>
                      <a:endParaRPr lang="ru-RU" sz="2100" dirty="0">
                        <a:effectLst/>
                      </a:endParaRPr>
                    </a:p>
                    <a:p>
                      <a:pPr algn="ctr">
                        <a:lnSpc>
                          <a:spcPct val="107000"/>
                        </a:lnSpc>
                        <a:spcAft>
                          <a:spcPts val="0"/>
                        </a:spcAft>
                      </a:pPr>
                      <a:r>
                        <a:rPr lang="en-US" sz="2100" dirty="0">
                          <a:effectLst/>
                        </a:rPr>
                        <a:t>19,4%</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660496"/>
                  </a:ext>
                </a:extLst>
              </a:tr>
              <a:tr h="702926">
                <a:tc>
                  <a:txBody>
                    <a:bodyPr/>
                    <a:lstStyle/>
                    <a:p>
                      <a:pPr algn="l">
                        <a:lnSpc>
                          <a:spcPct val="115000"/>
                        </a:lnSpc>
                        <a:spcAft>
                          <a:spcPts val="0"/>
                        </a:spcAft>
                      </a:pPr>
                      <a:r>
                        <a:rPr lang="ru-RU" sz="2100" dirty="0">
                          <a:effectLst/>
                        </a:rPr>
                        <a:t>Затронули серьёзно, адаптироваться не получилось</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100" dirty="0">
                          <a:effectLst/>
                        </a:rPr>
                        <a:t> 4,6%</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100" dirty="0">
                          <a:effectLst/>
                        </a:rPr>
                        <a:t>0,0%</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6578915"/>
                  </a:ext>
                </a:extLst>
              </a:tr>
            </a:tbl>
          </a:graphicData>
        </a:graphic>
      </p:graphicFrame>
      <p:sp>
        <p:nvSpPr>
          <p:cNvPr id="10" name="Звезда: 5 точек 9">
            <a:extLst>
              <a:ext uri="{FF2B5EF4-FFF2-40B4-BE49-F238E27FC236}">
                <a16:creationId xmlns:a16="http://schemas.microsoft.com/office/drawing/2014/main" id="{7AE28455-A2EE-42B2-85F7-F1039504B186}"/>
              </a:ext>
            </a:extLst>
          </p:cNvPr>
          <p:cNvSpPr/>
          <p:nvPr/>
        </p:nvSpPr>
        <p:spPr>
          <a:xfrm>
            <a:off x="9791114" y="3401716"/>
            <a:ext cx="422031" cy="34114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92722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4" name="TextBox 3">
            <a:extLst>
              <a:ext uri="{FF2B5EF4-FFF2-40B4-BE49-F238E27FC236}">
                <a16:creationId xmlns:a16="http://schemas.microsoft.com/office/drawing/2014/main" id="{A8D243CC-D2CD-8118-1114-1CF535ED3DAD}"/>
              </a:ext>
            </a:extLst>
          </p:cNvPr>
          <p:cNvSpPr txBox="1"/>
          <p:nvPr/>
        </p:nvSpPr>
        <p:spPr>
          <a:xfrm>
            <a:off x="6639952" y="184665"/>
            <a:ext cx="5338162" cy="461665"/>
          </a:xfrm>
          <a:prstGeom prst="rect">
            <a:avLst/>
          </a:prstGeom>
          <a:noFill/>
        </p:spPr>
        <p:txBody>
          <a:bodyPr wrap="square" rtlCol="0">
            <a:spAutoFit/>
          </a:bodyPr>
          <a:lstStyle/>
          <a:p>
            <a:pPr algn="r"/>
            <a:r>
              <a:rPr lang="ru-RU" sz="2400" dirty="0">
                <a:solidFill>
                  <a:srgbClr val="7030A0"/>
                </a:solidFill>
              </a:rPr>
              <a:t>Опрос института П.А. Столыпина.</a:t>
            </a:r>
          </a:p>
        </p:txBody>
      </p:sp>
      <p:sp>
        <p:nvSpPr>
          <p:cNvPr id="7" name="TextBox 6">
            <a:extLst>
              <a:ext uri="{FF2B5EF4-FFF2-40B4-BE49-F238E27FC236}">
                <a16:creationId xmlns:a16="http://schemas.microsoft.com/office/drawing/2014/main" id="{3F6AD42E-8D01-4889-B2FA-07E5FE85D3DC}"/>
              </a:ext>
            </a:extLst>
          </p:cNvPr>
          <p:cNvSpPr txBox="1"/>
          <p:nvPr/>
        </p:nvSpPr>
        <p:spPr>
          <a:xfrm>
            <a:off x="318412" y="1293001"/>
            <a:ext cx="11555174" cy="1569660"/>
          </a:xfrm>
          <a:prstGeom prst="rect">
            <a:avLst/>
          </a:prstGeom>
          <a:noFill/>
        </p:spPr>
        <p:txBody>
          <a:bodyPr wrap="square" rtlCol="0">
            <a:spAutoFit/>
          </a:bodyPr>
          <a:lstStyle/>
          <a:p>
            <a:pPr algn="just"/>
            <a:r>
              <a:rPr lang="ru-RU" sz="2400" b="1" dirty="0"/>
              <a:t>С 2022 года произошла переориентация на новые экспортные и внутрироссийские рынки и новых импортных и российских поставщиков. Как Ваша компания участвует в «повороте» на Восток и на Юг (сотрудничество со странами Азии и глобального Юга), в раскрытии возможностей российского рынка? (Одиночный выбор)</a:t>
            </a:r>
          </a:p>
        </p:txBody>
      </p:sp>
      <p:graphicFrame>
        <p:nvGraphicFramePr>
          <p:cNvPr id="5" name="Таблица 4">
            <a:extLst>
              <a:ext uri="{FF2B5EF4-FFF2-40B4-BE49-F238E27FC236}">
                <a16:creationId xmlns:a16="http://schemas.microsoft.com/office/drawing/2014/main" id="{4B38476E-4015-4DFE-9C49-379A70776BB0}"/>
              </a:ext>
            </a:extLst>
          </p:cNvPr>
          <p:cNvGraphicFramePr>
            <a:graphicFrameLocks noGrp="1"/>
          </p:cNvGraphicFramePr>
          <p:nvPr>
            <p:extLst>
              <p:ext uri="{D42A27DB-BD31-4B8C-83A1-F6EECF244321}">
                <p14:modId xmlns:p14="http://schemas.microsoft.com/office/powerpoint/2010/main" val="231782008"/>
              </p:ext>
            </p:extLst>
          </p:nvPr>
        </p:nvGraphicFramePr>
        <p:xfrm>
          <a:off x="158621" y="2913817"/>
          <a:ext cx="11819493" cy="3759518"/>
        </p:xfrm>
        <a:graphic>
          <a:graphicData uri="http://schemas.openxmlformats.org/drawingml/2006/table">
            <a:tbl>
              <a:tblPr firstRow="1" lastCol="1" bandRow="1">
                <a:tableStyleId>{5C22544A-7EE6-4342-B048-85BDC9FD1C3A}</a:tableStyleId>
              </a:tblPr>
              <a:tblGrid>
                <a:gridCol w="7318883">
                  <a:extLst>
                    <a:ext uri="{9D8B030D-6E8A-4147-A177-3AD203B41FA5}">
                      <a16:colId xmlns:a16="http://schemas.microsoft.com/office/drawing/2014/main" val="1363076670"/>
                    </a:ext>
                  </a:extLst>
                </a:gridCol>
                <a:gridCol w="1912882">
                  <a:extLst>
                    <a:ext uri="{9D8B030D-6E8A-4147-A177-3AD203B41FA5}">
                      <a16:colId xmlns:a16="http://schemas.microsoft.com/office/drawing/2014/main" val="2479112742"/>
                    </a:ext>
                  </a:extLst>
                </a:gridCol>
                <a:gridCol w="2587728">
                  <a:extLst>
                    <a:ext uri="{9D8B030D-6E8A-4147-A177-3AD203B41FA5}">
                      <a16:colId xmlns:a16="http://schemas.microsoft.com/office/drawing/2014/main" val="2025018537"/>
                    </a:ext>
                  </a:extLst>
                </a:gridCol>
              </a:tblGrid>
              <a:tr h="482600">
                <a:tc>
                  <a:txBody>
                    <a:bodyPr/>
                    <a:lstStyle/>
                    <a:p>
                      <a:pPr indent="71755" algn="ctr">
                        <a:lnSpc>
                          <a:spcPct val="107000"/>
                        </a:lnSpc>
                        <a:spcAft>
                          <a:spcPts val="0"/>
                        </a:spcAft>
                      </a:pPr>
                      <a:r>
                        <a:rPr lang="en-US" sz="2400" dirty="0" err="1">
                          <a:effectLst/>
                        </a:rPr>
                        <a:t>Варианты</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effectLst/>
                        </a:rPr>
                        <a:t>РФ</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err="1">
                          <a:effectLst/>
                        </a:rPr>
                        <a:t>Калужская</a:t>
                      </a:r>
                      <a:r>
                        <a:rPr lang="en-US" sz="2400" dirty="0">
                          <a:effectLst/>
                        </a:rPr>
                        <a:t> </a:t>
                      </a:r>
                      <a:r>
                        <a:rPr lang="en-US" sz="2400" dirty="0" err="1">
                          <a:effectLst/>
                        </a:rPr>
                        <a:t>область</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4410250"/>
                  </a:ext>
                </a:extLst>
              </a:tr>
              <a:tr h="699135">
                <a:tc>
                  <a:txBody>
                    <a:bodyPr/>
                    <a:lstStyle/>
                    <a:p>
                      <a:pPr algn="l">
                        <a:lnSpc>
                          <a:spcPct val="115000"/>
                        </a:lnSpc>
                        <a:spcAft>
                          <a:spcPts val="0"/>
                        </a:spcAft>
                      </a:pPr>
                      <a:r>
                        <a:rPr lang="ru-RU" sz="2200" dirty="0">
                          <a:effectLst/>
                        </a:rPr>
                        <a:t>За последний год нашли новых поставщиков в дружественных или других странах или новые рынки для экспорта</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200">
                          <a:effectLst/>
                        </a:rPr>
                        <a:t> </a:t>
                      </a:r>
                    </a:p>
                    <a:p>
                      <a:pPr algn="ctr">
                        <a:lnSpc>
                          <a:spcPct val="115000"/>
                        </a:lnSpc>
                        <a:spcAft>
                          <a:spcPts val="0"/>
                        </a:spcAft>
                      </a:pPr>
                      <a:r>
                        <a:rPr lang="ru-RU" sz="2200">
                          <a:effectLst/>
                        </a:rPr>
                        <a:t>8,5%</a:t>
                      </a:r>
                      <a:endParaRPr lang="ru-RU"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200">
                          <a:effectLst/>
                        </a:rPr>
                        <a:t> </a:t>
                      </a:r>
                      <a:endParaRPr lang="ru-RU" sz="2200">
                        <a:effectLst/>
                      </a:endParaRPr>
                    </a:p>
                    <a:p>
                      <a:pPr algn="ctr">
                        <a:lnSpc>
                          <a:spcPct val="115000"/>
                        </a:lnSpc>
                        <a:spcAft>
                          <a:spcPts val="0"/>
                        </a:spcAft>
                      </a:pPr>
                      <a:r>
                        <a:rPr lang="en-US" sz="2200">
                          <a:effectLst/>
                        </a:rPr>
                        <a:t>6,5%</a:t>
                      </a:r>
                      <a:endParaRPr lang="ru-RU"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270491"/>
                  </a:ext>
                </a:extLst>
              </a:tr>
              <a:tr h="405765">
                <a:tc>
                  <a:txBody>
                    <a:bodyPr/>
                    <a:lstStyle/>
                    <a:p>
                      <a:pPr algn="l">
                        <a:lnSpc>
                          <a:spcPct val="115000"/>
                        </a:lnSpc>
                        <a:spcAft>
                          <a:spcPts val="0"/>
                        </a:spcAft>
                      </a:pPr>
                      <a:r>
                        <a:rPr lang="ru-RU" sz="2200" dirty="0">
                          <a:effectLst/>
                        </a:rPr>
                        <a:t>За последний год нашли новых поставщиков или рынки сбыта в России</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200" dirty="0">
                          <a:effectLst/>
                        </a:rPr>
                        <a:t> </a:t>
                      </a:r>
                    </a:p>
                    <a:p>
                      <a:pPr algn="ctr">
                        <a:lnSpc>
                          <a:spcPct val="115000"/>
                        </a:lnSpc>
                        <a:spcAft>
                          <a:spcPts val="0"/>
                        </a:spcAft>
                      </a:pPr>
                      <a:r>
                        <a:rPr lang="ru-RU" sz="2200" dirty="0">
                          <a:effectLst/>
                        </a:rPr>
                        <a:t>19,2%</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200">
                          <a:effectLst/>
                        </a:rPr>
                        <a:t> </a:t>
                      </a:r>
                      <a:endParaRPr lang="ru-RU" sz="2200">
                        <a:effectLst/>
                      </a:endParaRPr>
                    </a:p>
                    <a:p>
                      <a:pPr algn="ctr">
                        <a:lnSpc>
                          <a:spcPct val="115000"/>
                        </a:lnSpc>
                        <a:spcAft>
                          <a:spcPts val="0"/>
                        </a:spcAft>
                      </a:pPr>
                      <a:r>
                        <a:rPr lang="en-US" sz="2200">
                          <a:effectLst/>
                        </a:rPr>
                        <a:t>19,4%</a:t>
                      </a:r>
                      <a:endParaRPr lang="ru-RU"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6207304"/>
                  </a:ext>
                </a:extLst>
              </a:tr>
              <a:tr h="610235">
                <a:tc>
                  <a:txBody>
                    <a:bodyPr/>
                    <a:lstStyle/>
                    <a:p>
                      <a:pPr algn="l">
                        <a:lnSpc>
                          <a:spcPct val="115000"/>
                        </a:lnSpc>
                        <a:spcAft>
                          <a:spcPts val="0"/>
                        </a:spcAft>
                      </a:pPr>
                      <a:r>
                        <a:rPr lang="ru-RU" sz="2200" dirty="0">
                          <a:effectLst/>
                        </a:rPr>
                        <a:t>В повороте на Восток и на Юг участвуем минимально, наша деятельность практически не поменялась</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200" dirty="0">
                          <a:effectLst/>
                        </a:rPr>
                        <a:t> </a:t>
                      </a:r>
                    </a:p>
                    <a:p>
                      <a:pPr algn="ctr">
                        <a:lnSpc>
                          <a:spcPct val="115000"/>
                        </a:lnSpc>
                        <a:spcAft>
                          <a:spcPts val="0"/>
                        </a:spcAft>
                      </a:pPr>
                      <a:r>
                        <a:rPr lang="ru-RU" sz="2200" dirty="0">
                          <a:effectLst/>
                        </a:rPr>
                        <a:t>27,6%</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200" dirty="0">
                          <a:effectLst/>
                        </a:rPr>
                        <a:t> </a:t>
                      </a:r>
                      <a:endParaRPr lang="ru-RU" sz="2200" dirty="0">
                        <a:effectLst/>
                      </a:endParaRPr>
                    </a:p>
                    <a:p>
                      <a:pPr algn="ctr">
                        <a:lnSpc>
                          <a:spcPct val="115000"/>
                        </a:lnSpc>
                        <a:spcAft>
                          <a:spcPts val="0"/>
                        </a:spcAft>
                      </a:pPr>
                      <a:r>
                        <a:rPr lang="en-US" sz="2200" dirty="0">
                          <a:effectLst/>
                        </a:rPr>
                        <a:t>25,8%</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7437318"/>
                  </a:ext>
                </a:extLst>
              </a:tr>
              <a:tr h="342265">
                <a:tc>
                  <a:txBody>
                    <a:bodyPr/>
                    <a:lstStyle/>
                    <a:p>
                      <a:pPr algn="l">
                        <a:lnSpc>
                          <a:spcPct val="115000"/>
                        </a:lnSpc>
                        <a:spcAft>
                          <a:spcPts val="0"/>
                        </a:spcAft>
                      </a:pPr>
                      <a:r>
                        <a:rPr lang="ru-RU" sz="2200" dirty="0">
                          <a:effectLst/>
                        </a:rPr>
                        <a:t>В повороте на Восток и на Юг не участвуем в принципе</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200" dirty="0">
                          <a:effectLst/>
                        </a:rPr>
                        <a:t> 44,7%</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200" dirty="0">
                          <a:effectLst/>
                        </a:rPr>
                        <a:t>48,4%</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0040153"/>
                  </a:ext>
                </a:extLst>
              </a:tr>
            </a:tbl>
          </a:graphicData>
        </a:graphic>
      </p:graphicFrame>
    </p:spTree>
    <p:extLst>
      <p:ext uri="{BB962C8B-B14F-4D97-AF65-F5344CB8AC3E}">
        <p14:creationId xmlns:p14="http://schemas.microsoft.com/office/powerpoint/2010/main" val="1446325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4" name="TextBox 3">
            <a:extLst>
              <a:ext uri="{FF2B5EF4-FFF2-40B4-BE49-F238E27FC236}">
                <a16:creationId xmlns:a16="http://schemas.microsoft.com/office/drawing/2014/main" id="{A8D243CC-D2CD-8118-1114-1CF535ED3DAD}"/>
              </a:ext>
            </a:extLst>
          </p:cNvPr>
          <p:cNvSpPr txBox="1"/>
          <p:nvPr/>
        </p:nvSpPr>
        <p:spPr>
          <a:xfrm>
            <a:off x="6639952" y="184665"/>
            <a:ext cx="5338162" cy="461665"/>
          </a:xfrm>
          <a:prstGeom prst="rect">
            <a:avLst/>
          </a:prstGeom>
          <a:noFill/>
        </p:spPr>
        <p:txBody>
          <a:bodyPr wrap="square" rtlCol="0">
            <a:spAutoFit/>
          </a:bodyPr>
          <a:lstStyle/>
          <a:p>
            <a:pPr algn="r"/>
            <a:r>
              <a:rPr lang="ru-RU" sz="2400" dirty="0">
                <a:solidFill>
                  <a:srgbClr val="7030A0"/>
                </a:solidFill>
              </a:rPr>
              <a:t>Опрос института П.А. Столыпина.</a:t>
            </a:r>
          </a:p>
        </p:txBody>
      </p:sp>
      <p:sp>
        <p:nvSpPr>
          <p:cNvPr id="7" name="TextBox 6">
            <a:extLst>
              <a:ext uri="{FF2B5EF4-FFF2-40B4-BE49-F238E27FC236}">
                <a16:creationId xmlns:a16="http://schemas.microsoft.com/office/drawing/2014/main" id="{3F6AD42E-8D01-4889-B2FA-07E5FE85D3DC}"/>
              </a:ext>
            </a:extLst>
          </p:cNvPr>
          <p:cNvSpPr txBox="1"/>
          <p:nvPr/>
        </p:nvSpPr>
        <p:spPr>
          <a:xfrm>
            <a:off x="318412" y="1293001"/>
            <a:ext cx="11555174" cy="830997"/>
          </a:xfrm>
          <a:prstGeom prst="rect">
            <a:avLst/>
          </a:prstGeom>
          <a:noFill/>
        </p:spPr>
        <p:txBody>
          <a:bodyPr wrap="square" rtlCol="0">
            <a:spAutoFit/>
          </a:bodyPr>
          <a:lstStyle/>
          <a:p>
            <a:pPr algn="just"/>
            <a:r>
              <a:rPr lang="ru-RU" sz="2400" b="1" dirty="0"/>
              <a:t>Какие основные трудности в работе с новыми внешними рынками?(Выберите, пожалуйста,  не более 3-х вариантов ответов) (Множественный выбор)</a:t>
            </a:r>
          </a:p>
        </p:txBody>
      </p:sp>
      <p:graphicFrame>
        <p:nvGraphicFramePr>
          <p:cNvPr id="6" name="Таблица 5">
            <a:extLst>
              <a:ext uri="{FF2B5EF4-FFF2-40B4-BE49-F238E27FC236}">
                <a16:creationId xmlns:a16="http://schemas.microsoft.com/office/drawing/2014/main" id="{BC106555-34E9-4C0F-9CC9-C4DD52389D18}"/>
              </a:ext>
            </a:extLst>
          </p:cNvPr>
          <p:cNvGraphicFramePr>
            <a:graphicFrameLocks noGrp="1"/>
          </p:cNvGraphicFramePr>
          <p:nvPr>
            <p:extLst>
              <p:ext uri="{D42A27DB-BD31-4B8C-83A1-F6EECF244321}">
                <p14:modId xmlns:p14="http://schemas.microsoft.com/office/powerpoint/2010/main" val="3957154893"/>
              </p:ext>
            </p:extLst>
          </p:nvPr>
        </p:nvGraphicFramePr>
        <p:xfrm>
          <a:off x="158621" y="2071807"/>
          <a:ext cx="11555173" cy="4753557"/>
        </p:xfrm>
        <a:graphic>
          <a:graphicData uri="http://schemas.openxmlformats.org/drawingml/2006/table">
            <a:tbl>
              <a:tblPr firstRow="1" lastCol="1" bandRow="1">
                <a:tableStyleId>{5C22544A-7EE6-4342-B048-85BDC9FD1C3A}</a:tableStyleId>
              </a:tblPr>
              <a:tblGrid>
                <a:gridCol w="8124079">
                  <a:extLst>
                    <a:ext uri="{9D8B030D-6E8A-4147-A177-3AD203B41FA5}">
                      <a16:colId xmlns:a16="http://schemas.microsoft.com/office/drawing/2014/main" val="2461436766"/>
                    </a:ext>
                  </a:extLst>
                </a:gridCol>
                <a:gridCol w="1561721">
                  <a:extLst>
                    <a:ext uri="{9D8B030D-6E8A-4147-A177-3AD203B41FA5}">
                      <a16:colId xmlns:a16="http://schemas.microsoft.com/office/drawing/2014/main" val="3368572484"/>
                    </a:ext>
                  </a:extLst>
                </a:gridCol>
                <a:gridCol w="1869373">
                  <a:extLst>
                    <a:ext uri="{9D8B030D-6E8A-4147-A177-3AD203B41FA5}">
                      <a16:colId xmlns:a16="http://schemas.microsoft.com/office/drawing/2014/main" val="2347618102"/>
                    </a:ext>
                  </a:extLst>
                </a:gridCol>
              </a:tblGrid>
              <a:tr h="616216">
                <a:tc>
                  <a:txBody>
                    <a:bodyPr/>
                    <a:lstStyle/>
                    <a:p>
                      <a:pPr algn="ctr">
                        <a:lnSpc>
                          <a:spcPct val="107000"/>
                        </a:lnSpc>
                        <a:spcAft>
                          <a:spcPts val="0"/>
                        </a:spcAft>
                      </a:pPr>
                      <a:r>
                        <a:rPr lang="en-US" sz="2000" dirty="0" err="1">
                          <a:effectLst/>
                        </a:rPr>
                        <a:t>Варианты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РФ</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err="1">
                          <a:effectLst/>
                        </a:rPr>
                        <a:t>Калужская</a:t>
                      </a:r>
                      <a:r>
                        <a:rPr lang="en-US" sz="2000" dirty="0">
                          <a:effectLst/>
                        </a:rPr>
                        <a:t> </a:t>
                      </a:r>
                      <a:r>
                        <a:rPr lang="en-US" sz="2000" dirty="0" err="1">
                          <a:effectLst/>
                        </a:rPr>
                        <a:t>область</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6588473"/>
                  </a:ext>
                </a:extLst>
              </a:tr>
              <a:tr h="265582">
                <a:tc>
                  <a:txBody>
                    <a:bodyPr/>
                    <a:lstStyle/>
                    <a:p>
                      <a:pPr algn="l">
                        <a:lnSpc>
                          <a:spcPct val="107000"/>
                        </a:lnSpc>
                        <a:spcAft>
                          <a:spcPts val="0"/>
                        </a:spcAft>
                      </a:pPr>
                      <a:r>
                        <a:rPr lang="ru-RU" sz="1700" dirty="0">
                          <a:effectLst/>
                        </a:rPr>
                        <a:t>Расчеты, включая отсутствие опыта работы с «новыми» валютами</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700">
                          <a:effectLst/>
                        </a:rPr>
                        <a:t>8,2%</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700">
                          <a:effectLst/>
                        </a:rPr>
                        <a:t>9,7%</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8126521"/>
                  </a:ext>
                </a:extLst>
              </a:tr>
              <a:tr h="265582">
                <a:tc>
                  <a:txBody>
                    <a:bodyPr/>
                    <a:lstStyle/>
                    <a:p>
                      <a:pPr algn="l">
                        <a:lnSpc>
                          <a:spcPct val="107000"/>
                        </a:lnSpc>
                        <a:spcAft>
                          <a:spcPts val="0"/>
                        </a:spcAft>
                      </a:pPr>
                      <a:r>
                        <a:rPr lang="ru-RU" sz="1700" dirty="0">
                          <a:effectLst/>
                        </a:rPr>
                        <a:t>Незнание деловых обычаев и сложности нахождения партнеров</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700">
                          <a:effectLst/>
                        </a:rPr>
                        <a:t>6,0%</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700">
                          <a:effectLst/>
                        </a:rPr>
                        <a:t>6,5%</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7115858"/>
                  </a:ext>
                </a:extLst>
              </a:tr>
              <a:tr h="265582">
                <a:tc>
                  <a:txBody>
                    <a:bodyPr/>
                    <a:lstStyle/>
                    <a:p>
                      <a:pPr algn="l">
                        <a:lnSpc>
                          <a:spcPct val="107000"/>
                        </a:lnSpc>
                        <a:spcAft>
                          <a:spcPts val="0"/>
                        </a:spcAft>
                      </a:pPr>
                      <a:r>
                        <a:rPr lang="en-US" sz="1700" dirty="0" err="1">
                          <a:effectLst/>
                        </a:rPr>
                        <a:t>Языковой</a:t>
                      </a:r>
                      <a:r>
                        <a:rPr lang="en-US" sz="1700" dirty="0">
                          <a:effectLst/>
                        </a:rPr>
                        <a:t> </a:t>
                      </a:r>
                      <a:r>
                        <a:rPr lang="en-US" sz="1700" dirty="0" err="1">
                          <a:effectLst/>
                        </a:rPr>
                        <a:t>барьер</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700">
                          <a:effectLst/>
                        </a:rPr>
                        <a:t>6,8%</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700">
                          <a:effectLst/>
                        </a:rPr>
                        <a:t>0,0%</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4147278"/>
                  </a:ext>
                </a:extLst>
              </a:tr>
              <a:tr h="462059">
                <a:tc>
                  <a:txBody>
                    <a:bodyPr/>
                    <a:lstStyle/>
                    <a:p>
                      <a:pPr algn="l">
                        <a:lnSpc>
                          <a:spcPct val="107000"/>
                        </a:lnSpc>
                        <a:spcAft>
                          <a:spcPts val="0"/>
                        </a:spcAft>
                      </a:pPr>
                      <a:r>
                        <a:rPr lang="ru-RU" sz="1700" dirty="0">
                          <a:effectLst/>
                        </a:rPr>
                        <a:t>Дефицит специалистов, которые могут вести переговоры с зарубежными партнерами</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700">
                          <a:effectLst/>
                        </a:rPr>
                        <a:t>7,9%</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700">
                          <a:effectLst/>
                        </a:rPr>
                        <a:t>3,2%</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1762007"/>
                  </a:ext>
                </a:extLst>
              </a:tr>
              <a:tr h="265582">
                <a:tc>
                  <a:txBody>
                    <a:bodyPr/>
                    <a:lstStyle/>
                    <a:p>
                      <a:pPr algn="l">
                        <a:lnSpc>
                          <a:spcPct val="107000"/>
                        </a:lnSpc>
                        <a:spcAft>
                          <a:spcPts val="0"/>
                        </a:spcAft>
                      </a:pPr>
                      <a:r>
                        <a:rPr lang="en-US" sz="1700" dirty="0" err="1">
                          <a:effectLst/>
                        </a:rPr>
                        <a:t>Логистические</a:t>
                      </a:r>
                      <a:r>
                        <a:rPr lang="en-US" sz="1700" dirty="0">
                          <a:effectLst/>
                        </a:rPr>
                        <a:t> </a:t>
                      </a:r>
                      <a:r>
                        <a:rPr lang="en-US" sz="1700" dirty="0" err="1">
                          <a:effectLst/>
                        </a:rPr>
                        <a:t>трудности</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700">
                          <a:effectLst/>
                        </a:rPr>
                        <a:t>23,0%</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700">
                          <a:effectLst/>
                        </a:rPr>
                        <a:t>19,4%</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1824803"/>
                  </a:ext>
                </a:extLst>
              </a:tr>
              <a:tr h="462059">
                <a:tc>
                  <a:txBody>
                    <a:bodyPr/>
                    <a:lstStyle/>
                    <a:p>
                      <a:pPr algn="l">
                        <a:lnSpc>
                          <a:spcPct val="107000"/>
                        </a:lnSpc>
                        <a:spcAft>
                          <a:spcPts val="0"/>
                        </a:spcAft>
                      </a:pPr>
                      <a:r>
                        <a:rPr lang="ru-RU" sz="1700" dirty="0">
                          <a:effectLst/>
                        </a:rPr>
                        <a:t>Сложности в привлечении оборотных средств, необходимых для работы с новыми рынками</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700">
                          <a:effectLst/>
                        </a:rPr>
                        <a:t>12,0%</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700">
                          <a:effectLst/>
                        </a:rPr>
                        <a:t>16,1%</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5010822"/>
                  </a:ext>
                </a:extLst>
              </a:tr>
              <a:tr h="265582">
                <a:tc>
                  <a:txBody>
                    <a:bodyPr/>
                    <a:lstStyle/>
                    <a:p>
                      <a:pPr algn="l">
                        <a:lnSpc>
                          <a:spcPct val="107000"/>
                        </a:lnSpc>
                        <a:spcAft>
                          <a:spcPts val="0"/>
                        </a:spcAft>
                      </a:pPr>
                      <a:r>
                        <a:rPr lang="ru-RU" sz="1700" dirty="0">
                          <a:effectLst/>
                        </a:rPr>
                        <a:t>Отсутствие необходимой номенклатуры товаров для закупок</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700" dirty="0">
                          <a:effectLst/>
                        </a:rPr>
                        <a:t>8,6%</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700">
                          <a:effectLst/>
                        </a:rPr>
                        <a:t>12,9%</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5826820"/>
                  </a:ext>
                </a:extLst>
              </a:tr>
              <a:tr h="265582">
                <a:tc>
                  <a:txBody>
                    <a:bodyPr/>
                    <a:lstStyle/>
                    <a:p>
                      <a:pPr algn="l">
                        <a:lnSpc>
                          <a:spcPct val="107000"/>
                        </a:lnSpc>
                        <a:spcAft>
                          <a:spcPts val="0"/>
                        </a:spcAft>
                      </a:pPr>
                      <a:r>
                        <a:rPr lang="ru-RU" sz="1700">
                          <a:effectLst/>
                        </a:rPr>
                        <a:t>Сложности в подключении к международным маркетплейсам</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700" dirty="0">
                          <a:effectLst/>
                        </a:rPr>
                        <a:t>3,6%</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700">
                          <a:effectLst/>
                        </a:rPr>
                        <a:t>3,2%</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759089"/>
                  </a:ext>
                </a:extLst>
              </a:tr>
              <a:tr h="265582">
                <a:tc>
                  <a:txBody>
                    <a:bodyPr/>
                    <a:lstStyle/>
                    <a:p>
                      <a:pPr algn="l">
                        <a:lnSpc>
                          <a:spcPct val="107000"/>
                        </a:lnSpc>
                        <a:spcAft>
                          <a:spcPts val="0"/>
                        </a:spcAft>
                      </a:pPr>
                      <a:r>
                        <a:rPr lang="en-US" sz="1700">
                          <a:effectLst/>
                        </a:rPr>
                        <a:t>Скачки курса рубля</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700" dirty="0">
                          <a:effectLst/>
                        </a:rPr>
                        <a:t>35,2%</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700">
                          <a:effectLst/>
                        </a:rPr>
                        <a:t>29,0%</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7598034"/>
                  </a:ext>
                </a:extLst>
              </a:tr>
              <a:tr h="265582">
                <a:tc>
                  <a:txBody>
                    <a:bodyPr/>
                    <a:lstStyle/>
                    <a:p>
                      <a:pPr algn="l">
                        <a:lnSpc>
                          <a:spcPct val="107000"/>
                        </a:lnSpc>
                        <a:spcAft>
                          <a:spcPts val="0"/>
                        </a:spcAft>
                      </a:pPr>
                      <a:r>
                        <a:rPr lang="en-US" sz="1700">
                          <a:effectLst/>
                        </a:rPr>
                        <a:t>Ненадежность партнеров</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700" dirty="0">
                          <a:effectLst/>
                        </a:rPr>
                        <a:t>5,9%</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700" dirty="0">
                          <a:effectLst/>
                        </a:rPr>
                        <a:t>6,5%</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7191303"/>
                  </a:ext>
                </a:extLst>
              </a:tr>
              <a:tr h="306677">
                <a:tc>
                  <a:txBody>
                    <a:bodyPr/>
                    <a:lstStyle/>
                    <a:p>
                      <a:pPr algn="l">
                        <a:lnSpc>
                          <a:spcPct val="107000"/>
                        </a:lnSpc>
                        <a:spcAft>
                          <a:spcPts val="0"/>
                        </a:spcAft>
                      </a:pPr>
                      <a:r>
                        <a:rPr lang="ru-RU" sz="1700">
                          <a:effectLst/>
                        </a:rPr>
                        <a:t>Трудностей нет, все идет хорошо, просто надо работать</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700">
                          <a:effectLst/>
                        </a:rPr>
                        <a:t>6,7%</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700" dirty="0">
                          <a:effectLst/>
                        </a:rPr>
                        <a:t>12,9%</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1638870"/>
                  </a:ext>
                </a:extLst>
              </a:tr>
              <a:tr h="265582">
                <a:tc>
                  <a:txBody>
                    <a:bodyPr/>
                    <a:lstStyle/>
                    <a:p>
                      <a:pPr algn="l">
                        <a:lnSpc>
                          <a:spcPct val="107000"/>
                        </a:lnSpc>
                        <a:spcAft>
                          <a:spcPts val="0"/>
                        </a:spcAft>
                      </a:pPr>
                      <a:r>
                        <a:rPr lang="ru-RU" sz="1700">
                          <a:effectLst/>
                        </a:rPr>
                        <a:t>С новыми внешними рынками не работаем</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700">
                          <a:effectLst/>
                        </a:rPr>
                        <a:t>41,5%</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700" dirty="0">
                          <a:effectLst/>
                        </a:rPr>
                        <a:t>54,8%</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2095783"/>
                  </a:ext>
                </a:extLst>
              </a:tr>
              <a:tr h="265582">
                <a:tc>
                  <a:txBody>
                    <a:bodyPr/>
                    <a:lstStyle/>
                    <a:p>
                      <a:pPr algn="l">
                        <a:lnSpc>
                          <a:spcPct val="107000"/>
                        </a:lnSpc>
                        <a:spcAft>
                          <a:spcPts val="0"/>
                        </a:spcAft>
                      </a:pPr>
                      <a:r>
                        <a:rPr lang="en-US" sz="1700">
                          <a:effectLst/>
                        </a:rPr>
                        <a:t>Другое </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700">
                          <a:effectLst/>
                        </a:rPr>
                        <a:t>4,6%</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700" dirty="0">
                          <a:effectLst/>
                        </a:rPr>
                        <a:t>3,2%</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6851508"/>
                  </a:ext>
                </a:extLst>
              </a:tr>
            </a:tbl>
          </a:graphicData>
        </a:graphic>
      </p:graphicFrame>
    </p:spTree>
    <p:extLst>
      <p:ext uri="{BB962C8B-B14F-4D97-AF65-F5344CB8AC3E}">
        <p14:creationId xmlns:p14="http://schemas.microsoft.com/office/powerpoint/2010/main" val="2359377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4" name="TextBox 3">
            <a:extLst>
              <a:ext uri="{FF2B5EF4-FFF2-40B4-BE49-F238E27FC236}">
                <a16:creationId xmlns:a16="http://schemas.microsoft.com/office/drawing/2014/main" id="{A8D243CC-D2CD-8118-1114-1CF535ED3DAD}"/>
              </a:ext>
            </a:extLst>
          </p:cNvPr>
          <p:cNvSpPr txBox="1"/>
          <p:nvPr/>
        </p:nvSpPr>
        <p:spPr>
          <a:xfrm>
            <a:off x="6639952" y="184665"/>
            <a:ext cx="5338162" cy="461665"/>
          </a:xfrm>
          <a:prstGeom prst="rect">
            <a:avLst/>
          </a:prstGeom>
          <a:noFill/>
        </p:spPr>
        <p:txBody>
          <a:bodyPr wrap="square" rtlCol="0">
            <a:spAutoFit/>
          </a:bodyPr>
          <a:lstStyle/>
          <a:p>
            <a:pPr algn="r"/>
            <a:r>
              <a:rPr lang="ru-RU" sz="2400" dirty="0">
                <a:solidFill>
                  <a:srgbClr val="7030A0"/>
                </a:solidFill>
              </a:rPr>
              <a:t>Опрос института П.А. Столыпина.</a:t>
            </a:r>
          </a:p>
        </p:txBody>
      </p:sp>
      <p:sp>
        <p:nvSpPr>
          <p:cNvPr id="7" name="TextBox 6">
            <a:extLst>
              <a:ext uri="{FF2B5EF4-FFF2-40B4-BE49-F238E27FC236}">
                <a16:creationId xmlns:a16="http://schemas.microsoft.com/office/drawing/2014/main" id="{3F6AD42E-8D01-4889-B2FA-07E5FE85D3DC}"/>
              </a:ext>
            </a:extLst>
          </p:cNvPr>
          <p:cNvSpPr txBox="1"/>
          <p:nvPr/>
        </p:nvSpPr>
        <p:spPr>
          <a:xfrm>
            <a:off x="318412" y="1293001"/>
            <a:ext cx="11555174" cy="830997"/>
          </a:xfrm>
          <a:prstGeom prst="rect">
            <a:avLst/>
          </a:prstGeom>
          <a:noFill/>
        </p:spPr>
        <p:txBody>
          <a:bodyPr wrap="square" rtlCol="0">
            <a:spAutoFit/>
          </a:bodyPr>
          <a:lstStyle/>
          <a:p>
            <a:pPr algn="just"/>
            <a:r>
              <a:rPr lang="ru-RU" sz="2400" b="1" dirty="0"/>
              <a:t>Какие проблемы для бизнеса сейчас наиболее актуальны?(Выберите, пожалуйста,  не более 3-х вариантов ответов) (Множественный выбор)</a:t>
            </a:r>
          </a:p>
        </p:txBody>
      </p:sp>
      <p:graphicFrame>
        <p:nvGraphicFramePr>
          <p:cNvPr id="21" name="Таблица 20">
            <a:extLst>
              <a:ext uri="{FF2B5EF4-FFF2-40B4-BE49-F238E27FC236}">
                <a16:creationId xmlns:a16="http://schemas.microsoft.com/office/drawing/2014/main" id="{8C856BFB-E60D-4CE0-95B8-3B413FAC715B}"/>
              </a:ext>
            </a:extLst>
          </p:cNvPr>
          <p:cNvGraphicFramePr>
            <a:graphicFrameLocks noGrp="1"/>
          </p:cNvGraphicFramePr>
          <p:nvPr>
            <p:extLst>
              <p:ext uri="{D42A27DB-BD31-4B8C-83A1-F6EECF244321}">
                <p14:modId xmlns:p14="http://schemas.microsoft.com/office/powerpoint/2010/main" val="1192548953"/>
              </p:ext>
            </p:extLst>
          </p:nvPr>
        </p:nvGraphicFramePr>
        <p:xfrm>
          <a:off x="229394" y="2170280"/>
          <a:ext cx="11671726" cy="4529156"/>
        </p:xfrm>
        <a:graphic>
          <a:graphicData uri="http://schemas.openxmlformats.org/drawingml/2006/table">
            <a:tbl>
              <a:tblPr firstRow="1" lastCol="1" bandRow="1">
                <a:tableStyleId>{5C22544A-7EE6-4342-B048-85BDC9FD1C3A}</a:tableStyleId>
              </a:tblPr>
              <a:tblGrid>
                <a:gridCol w="7582763">
                  <a:extLst>
                    <a:ext uri="{9D8B030D-6E8A-4147-A177-3AD203B41FA5}">
                      <a16:colId xmlns:a16="http://schemas.microsoft.com/office/drawing/2014/main" val="1827688264"/>
                    </a:ext>
                  </a:extLst>
                </a:gridCol>
                <a:gridCol w="1804174">
                  <a:extLst>
                    <a:ext uri="{9D8B030D-6E8A-4147-A177-3AD203B41FA5}">
                      <a16:colId xmlns:a16="http://schemas.microsoft.com/office/drawing/2014/main" val="3983892951"/>
                    </a:ext>
                  </a:extLst>
                </a:gridCol>
                <a:gridCol w="2284789">
                  <a:extLst>
                    <a:ext uri="{9D8B030D-6E8A-4147-A177-3AD203B41FA5}">
                      <a16:colId xmlns:a16="http://schemas.microsoft.com/office/drawing/2014/main" val="3198604877"/>
                    </a:ext>
                  </a:extLst>
                </a:gridCol>
              </a:tblGrid>
              <a:tr h="732747">
                <a:tc>
                  <a:txBody>
                    <a:bodyPr/>
                    <a:lstStyle/>
                    <a:p>
                      <a:pPr algn="ctr">
                        <a:lnSpc>
                          <a:spcPct val="107000"/>
                        </a:lnSpc>
                        <a:spcAft>
                          <a:spcPts val="0"/>
                        </a:spcAft>
                      </a:pPr>
                      <a:r>
                        <a:rPr lang="en-US" sz="2400" dirty="0" err="1">
                          <a:effectLst/>
                        </a:rPr>
                        <a:t>Варианты</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effectLst/>
                        </a:rPr>
                        <a:t>РФ</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err="1">
                          <a:effectLst/>
                        </a:rPr>
                        <a:t>Калужская</a:t>
                      </a:r>
                      <a:r>
                        <a:rPr lang="en-US" sz="2400" dirty="0">
                          <a:effectLst/>
                        </a:rPr>
                        <a:t> </a:t>
                      </a:r>
                      <a:r>
                        <a:rPr lang="en-US" sz="2400" dirty="0" err="1">
                          <a:effectLst/>
                        </a:rPr>
                        <a:t>область</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8495215"/>
                  </a:ext>
                </a:extLst>
              </a:tr>
              <a:tr h="298302">
                <a:tc>
                  <a:txBody>
                    <a:bodyPr/>
                    <a:lstStyle/>
                    <a:p>
                      <a:pPr>
                        <a:lnSpc>
                          <a:spcPct val="107000"/>
                        </a:lnSpc>
                        <a:spcAft>
                          <a:spcPts val="0"/>
                        </a:spcAft>
                      </a:pPr>
                      <a:r>
                        <a:rPr lang="en-US" sz="2000" dirty="0" err="1">
                          <a:effectLst/>
                        </a:rPr>
                        <a:t>Спад</a:t>
                      </a:r>
                      <a:r>
                        <a:rPr lang="en-US" sz="2000" dirty="0">
                          <a:effectLst/>
                        </a:rPr>
                        <a:t> </a:t>
                      </a:r>
                      <a:r>
                        <a:rPr lang="en-US" sz="2000" dirty="0" err="1">
                          <a:effectLst/>
                        </a:rPr>
                        <a:t>внутреннего</a:t>
                      </a:r>
                      <a:r>
                        <a:rPr lang="en-US" sz="2000" dirty="0">
                          <a:effectLst/>
                        </a:rPr>
                        <a:t> </a:t>
                      </a:r>
                      <a:r>
                        <a:rPr lang="en-US" sz="2000" dirty="0" err="1">
                          <a:effectLst/>
                        </a:rPr>
                        <a:t>спроса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35,5%</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rPr>
                        <a:t>19,4%</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8464255"/>
                  </a:ext>
                </a:extLst>
              </a:tr>
              <a:tr h="298302">
                <a:tc>
                  <a:txBody>
                    <a:bodyPr/>
                    <a:lstStyle/>
                    <a:p>
                      <a:pPr>
                        <a:lnSpc>
                          <a:spcPct val="107000"/>
                        </a:lnSpc>
                        <a:spcAft>
                          <a:spcPts val="0"/>
                        </a:spcAft>
                      </a:pPr>
                      <a:r>
                        <a:rPr lang="ru-RU" sz="2000" dirty="0">
                          <a:effectLst/>
                        </a:rPr>
                        <a:t>Дефицит оборотных средств и кассовые разрывы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18,9%</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rPr>
                        <a:t>22,6%</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5679014"/>
                  </a:ext>
                </a:extLst>
              </a:tr>
              <a:tr h="298302">
                <a:tc>
                  <a:txBody>
                    <a:bodyPr/>
                    <a:lstStyle/>
                    <a:p>
                      <a:pPr>
                        <a:lnSpc>
                          <a:spcPct val="107000"/>
                        </a:lnSpc>
                        <a:spcAft>
                          <a:spcPts val="0"/>
                        </a:spcAft>
                      </a:pPr>
                      <a:r>
                        <a:rPr lang="en-US" sz="2000" dirty="0" err="1">
                          <a:effectLst/>
                        </a:rPr>
                        <a:t>Рост</a:t>
                      </a:r>
                      <a:r>
                        <a:rPr lang="en-US" sz="2000" dirty="0">
                          <a:effectLst/>
                        </a:rPr>
                        <a:t> </a:t>
                      </a:r>
                      <a:r>
                        <a:rPr lang="en-US" sz="2000" dirty="0" err="1">
                          <a:effectLst/>
                        </a:rPr>
                        <a:t>издержек</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40,4%</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71,0%</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3742296"/>
                  </a:ext>
                </a:extLst>
              </a:tr>
              <a:tr h="298302">
                <a:tc>
                  <a:txBody>
                    <a:bodyPr/>
                    <a:lstStyle/>
                    <a:p>
                      <a:pPr>
                        <a:lnSpc>
                          <a:spcPct val="107000"/>
                        </a:lnSpc>
                        <a:spcAft>
                          <a:spcPts val="0"/>
                        </a:spcAft>
                      </a:pPr>
                      <a:r>
                        <a:rPr lang="en-US" sz="2000" dirty="0" err="1">
                          <a:effectLst/>
                        </a:rPr>
                        <a:t>Неплатежи</a:t>
                      </a:r>
                      <a:r>
                        <a:rPr lang="en-US" sz="2000" dirty="0">
                          <a:effectLst/>
                        </a:rPr>
                        <a:t> </a:t>
                      </a:r>
                      <a:r>
                        <a:rPr lang="en-US" sz="2000" dirty="0" err="1">
                          <a:effectLst/>
                        </a:rPr>
                        <a:t>со</a:t>
                      </a:r>
                      <a:r>
                        <a:rPr lang="en-US" sz="2000" dirty="0">
                          <a:effectLst/>
                        </a:rPr>
                        <a:t> </a:t>
                      </a:r>
                      <a:r>
                        <a:rPr lang="en-US" sz="2000" dirty="0" err="1">
                          <a:effectLst/>
                        </a:rPr>
                        <a:t>стороны</a:t>
                      </a:r>
                      <a:r>
                        <a:rPr lang="en-US" sz="2000" dirty="0">
                          <a:effectLst/>
                        </a:rPr>
                        <a:t> </a:t>
                      </a:r>
                      <a:r>
                        <a:rPr lang="en-US" sz="2000" dirty="0" err="1">
                          <a:effectLst/>
                        </a:rPr>
                        <a:t>контрагентов</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10,4%</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rPr>
                        <a:t>9,7%</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74733"/>
                  </a:ext>
                </a:extLst>
              </a:tr>
              <a:tr h="317264">
                <a:tc>
                  <a:txBody>
                    <a:bodyPr/>
                    <a:lstStyle/>
                    <a:p>
                      <a:pPr>
                        <a:lnSpc>
                          <a:spcPct val="107000"/>
                        </a:lnSpc>
                        <a:spcAft>
                          <a:spcPts val="0"/>
                        </a:spcAft>
                      </a:pPr>
                      <a:r>
                        <a:rPr lang="ru-RU" sz="2000" dirty="0">
                          <a:effectLst/>
                        </a:rPr>
                        <a:t>Сложности работы по госконтрактам и контрактам с госкомпаниями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7,7%</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rPr>
                        <a:t>6,5%</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2338394"/>
                  </a:ext>
                </a:extLst>
              </a:tr>
              <a:tr h="298302">
                <a:tc>
                  <a:txBody>
                    <a:bodyPr/>
                    <a:lstStyle/>
                    <a:p>
                      <a:pPr>
                        <a:lnSpc>
                          <a:spcPct val="107000"/>
                        </a:lnSpc>
                        <a:spcAft>
                          <a:spcPts val="0"/>
                        </a:spcAft>
                      </a:pPr>
                      <a:r>
                        <a:rPr lang="en-US" sz="2000" dirty="0" err="1">
                          <a:effectLst/>
                        </a:rPr>
                        <a:t>Выросшая</a:t>
                      </a:r>
                      <a:r>
                        <a:rPr lang="en-US" sz="2000" dirty="0">
                          <a:effectLst/>
                        </a:rPr>
                        <a:t> </a:t>
                      </a:r>
                      <a:r>
                        <a:rPr lang="en-US" sz="2000" dirty="0" err="1">
                          <a:effectLst/>
                        </a:rPr>
                        <a:t>налоговая</a:t>
                      </a:r>
                      <a:r>
                        <a:rPr lang="en-US" sz="2000" dirty="0">
                          <a:effectLst/>
                        </a:rPr>
                        <a:t> </a:t>
                      </a:r>
                      <a:r>
                        <a:rPr lang="en-US" sz="2000" dirty="0" err="1">
                          <a:effectLst/>
                        </a:rPr>
                        <a:t>нагрузка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26,6%</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rPr>
                        <a:t>16,1%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3124588"/>
                  </a:ext>
                </a:extLst>
              </a:tr>
              <a:tr h="298302">
                <a:tc>
                  <a:txBody>
                    <a:bodyPr/>
                    <a:lstStyle/>
                    <a:p>
                      <a:pPr>
                        <a:lnSpc>
                          <a:spcPct val="107000"/>
                        </a:lnSpc>
                        <a:spcAft>
                          <a:spcPts val="0"/>
                        </a:spcAft>
                      </a:pPr>
                      <a:r>
                        <a:rPr lang="en-US" sz="2000" dirty="0" err="1">
                          <a:effectLst/>
                        </a:rPr>
                        <a:t>Выросшая</a:t>
                      </a:r>
                      <a:r>
                        <a:rPr lang="en-US" sz="2000" dirty="0">
                          <a:effectLst/>
                        </a:rPr>
                        <a:t> </a:t>
                      </a:r>
                      <a:r>
                        <a:rPr lang="en-US" sz="2000" dirty="0" err="1">
                          <a:effectLst/>
                        </a:rPr>
                        <a:t>административная</a:t>
                      </a:r>
                      <a:r>
                        <a:rPr lang="en-US" sz="2000" dirty="0">
                          <a:effectLst/>
                        </a:rPr>
                        <a:t> </a:t>
                      </a:r>
                      <a:r>
                        <a:rPr lang="en-US" sz="2000" dirty="0" err="1">
                          <a:effectLst/>
                        </a:rPr>
                        <a:t>нагрузка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10,8%</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rPr>
                        <a:t>6,5%</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3127835"/>
                  </a:ext>
                </a:extLst>
              </a:tr>
              <a:tr h="298302">
                <a:tc>
                  <a:txBody>
                    <a:bodyPr/>
                    <a:lstStyle/>
                    <a:p>
                      <a:pPr>
                        <a:lnSpc>
                          <a:spcPct val="107000"/>
                        </a:lnSpc>
                        <a:spcAft>
                          <a:spcPts val="0"/>
                        </a:spcAft>
                      </a:pPr>
                      <a:r>
                        <a:rPr lang="ru-RU" sz="2000" dirty="0">
                          <a:effectLst/>
                        </a:rPr>
                        <a:t>Увеличилась кредитная нагрузка по уже действующим кредитам</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12,3%</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a:effectLst/>
                        </a:rPr>
                        <a:t>19,4%</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1775150"/>
                  </a:ext>
                </a:extLst>
              </a:tr>
              <a:tr h="298302">
                <a:tc>
                  <a:txBody>
                    <a:bodyPr/>
                    <a:lstStyle/>
                    <a:p>
                      <a:pPr>
                        <a:lnSpc>
                          <a:spcPct val="107000"/>
                        </a:lnSpc>
                        <a:spcAft>
                          <a:spcPts val="0"/>
                        </a:spcAft>
                      </a:pPr>
                      <a:r>
                        <a:rPr lang="ru-RU" sz="2000">
                          <a:effectLst/>
                        </a:rPr>
                        <a:t>Сложности доставки/транспортировки по импорту</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10,7%</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19,4%</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6861825"/>
                  </a:ext>
                </a:extLst>
              </a:tr>
              <a:tr h="298302">
                <a:tc>
                  <a:txBody>
                    <a:bodyPr/>
                    <a:lstStyle/>
                    <a:p>
                      <a:pPr>
                        <a:lnSpc>
                          <a:spcPct val="107000"/>
                        </a:lnSpc>
                        <a:spcAft>
                          <a:spcPts val="0"/>
                        </a:spcAft>
                      </a:pPr>
                      <a:r>
                        <a:rPr lang="en-US" sz="2000">
                          <a:effectLst/>
                        </a:rPr>
                        <a:t>Сложности при  экспорте</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3,5%</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6,5%</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4251471"/>
                  </a:ext>
                </a:extLst>
              </a:tr>
              <a:tr h="298302">
                <a:tc>
                  <a:txBody>
                    <a:bodyPr/>
                    <a:lstStyle/>
                    <a:p>
                      <a:pPr>
                        <a:lnSpc>
                          <a:spcPct val="107000"/>
                        </a:lnSpc>
                        <a:spcAft>
                          <a:spcPts val="0"/>
                        </a:spcAft>
                      </a:pPr>
                      <a:r>
                        <a:rPr lang="en-US" sz="2000">
                          <a:effectLst/>
                        </a:rPr>
                        <a:t>Дефицит кадров</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rPr>
                        <a:t>47,0%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48,4%</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6687976"/>
                  </a:ext>
                </a:extLst>
              </a:tr>
              <a:tr h="315806">
                <a:tc>
                  <a:txBody>
                    <a:bodyPr/>
                    <a:lstStyle/>
                    <a:p>
                      <a:pPr>
                        <a:lnSpc>
                          <a:spcPct val="115000"/>
                        </a:lnSpc>
                        <a:spcAft>
                          <a:spcPts val="0"/>
                        </a:spcAft>
                      </a:pPr>
                      <a:r>
                        <a:rPr lang="en-US" sz="2000">
                          <a:effectLst/>
                        </a:rPr>
                        <a:t>Другое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000">
                          <a:effectLst/>
                        </a:rPr>
                        <a:t>4,3%</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dirty="0">
                          <a:effectLst/>
                        </a:rPr>
                        <a:t>6,5%</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0825604"/>
                  </a:ext>
                </a:extLst>
              </a:tr>
            </a:tbl>
          </a:graphicData>
        </a:graphic>
      </p:graphicFrame>
      <p:sp>
        <p:nvSpPr>
          <p:cNvPr id="25" name="Звезда: 5 точек 24">
            <a:extLst>
              <a:ext uri="{FF2B5EF4-FFF2-40B4-BE49-F238E27FC236}">
                <a16:creationId xmlns:a16="http://schemas.microsoft.com/office/drawing/2014/main" id="{85878744-59A7-4C76-AE2A-3F65630B0D72}"/>
              </a:ext>
            </a:extLst>
          </p:cNvPr>
          <p:cNvSpPr/>
          <p:nvPr/>
        </p:nvSpPr>
        <p:spPr>
          <a:xfrm>
            <a:off x="9957581" y="3240464"/>
            <a:ext cx="321212" cy="27877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Звезда: 5 точек 25">
            <a:extLst>
              <a:ext uri="{FF2B5EF4-FFF2-40B4-BE49-F238E27FC236}">
                <a16:creationId xmlns:a16="http://schemas.microsoft.com/office/drawing/2014/main" id="{8276FE5E-CA2A-455E-9B82-7570FE458CD1}"/>
              </a:ext>
            </a:extLst>
          </p:cNvPr>
          <p:cNvSpPr/>
          <p:nvPr/>
        </p:nvSpPr>
        <p:spPr>
          <a:xfrm>
            <a:off x="9957581" y="3579595"/>
            <a:ext cx="321212" cy="28135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Звезда: 5 точек 26">
            <a:extLst>
              <a:ext uri="{FF2B5EF4-FFF2-40B4-BE49-F238E27FC236}">
                <a16:creationId xmlns:a16="http://schemas.microsoft.com/office/drawing/2014/main" id="{16C55672-23E5-4473-AE1C-1165711B791F}"/>
              </a:ext>
            </a:extLst>
          </p:cNvPr>
          <p:cNvSpPr/>
          <p:nvPr/>
        </p:nvSpPr>
        <p:spPr>
          <a:xfrm>
            <a:off x="10023229" y="6049319"/>
            <a:ext cx="354038" cy="28135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19385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4" name="TextBox 3">
            <a:extLst>
              <a:ext uri="{FF2B5EF4-FFF2-40B4-BE49-F238E27FC236}">
                <a16:creationId xmlns:a16="http://schemas.microsoft.com/office/drawing/2014/main" id="{A8D243CC-D2CD-8118-1114-1CF535ED3DAD}"/>
              </a:ext>
            </a:extLst>
          </p:cNvPr>
          <p:cNvSpPr txBox="1"/>
          <p:nvPr/>
        </p:nvSpPr>
        <p:spPr>
          <a:xfrm>
            <a:off x="6639952" y="184665"/>
            <a:ext cx="5338162" cy="461665"/>
          </a:xfrm>
          <a:prstGeom prst="rect">
            <a:avLst/>
          </a:prstGeom>
          <a:noFill/>
        </p:spPr>
        <p:txBody>
          <a:bodyPr wrap="square" rtlCol="0">
            <a:spAutoFit/>
          </a:bodyPr>
          <a:lstStyle/>
          <a:p>
            <a:pPr algn="r"/>
            <a:r>
              <a:rPr lang="ru-RU" sz="2400" dirty="0">
                <a:solidFill>
                  <a:srgbClr val="7030A0"/>
                </a:solidFill>
              </a:rPr>
              <a:t>Опрос института П.А. Столыпина.</a:t>
            </a:r>
          </a:p>
        </p:txBody>
      </p:sp>
      <p:sp>
        <p:nvSpPr>
          <p:cNvPr id="7" name="TextBox 6">
            <a:extLst>
              <a:ext uri="{FF2B5EF4-FFF2-40B4-BE49-F238E27FC236}">
                <a16:creationId xmlns:a16="http://schemas.microsoft.com/office/drawing/2014/main" id="{3F6AD42E-8D01-4889-B2FA-07E5FE85D3DC}"/>
              </a:ext>
            </a:extLst>
          </p:cNvPr>
          <p:cNvSpPr txBox="1"/>
          <p:nvPr/>
        </p:nvSpPr>
        <p:spPr>
          <a:xfrm>
            <a:off x="318413" y="1604141"/>
            <a:ext cx="11555174" cy="830997"/>
          </a:xfrm>
          <a:prstGeom prst="rect">
            <a:avLst/>
          </a:prstGeom>
          <a:noFill/>
        </p:spPr>
        <p:txBody>
          <a:bodyPr wrap="square" rtlCol="0">
            <a:spAutoFit/>
          </a:bodyPr>
          <a:lstStyle/>
          <a:p>
            <a:pPr algn="just"/>
            <a:r>
              <a:rPr lang="ru-RU" sz="2400" b="1" dirty="0"/>
              <a:t>Занимаетесь ли Вы развитием или расширением своего бизнеса сейчас? (Одиночный выбор)</a:t>
            </a:r>
          </a:p>
        </p:txBody>
      </p:sp>
      <p:graphicFrame>
        <p:nvGraphicFramePr>
          <p:cNvPr id="5" name="Таблица 4">
            <a:extLst>
              <a:ext uri="{FF2B5EF4-FFF2-40B4-BE49-F238E27FC236}">
                <a16:creationId xmlns:a16="http://schemas.microsoft.com/office/drawing/2014/main" id="{0D084B58-6FAE-4EBE-B8C0-2F5254871464}"/>
              </a:ext>
            </a:extLst>
          </p:cNvPr>
          <p:cNvGraphicFramePr>
            <a:graphicFrameLocks noGrp="1"/>
          </p:cNvGraphicFramePr>
          <p:nvPr>
            <p:extLst>
              <p:ext uri="{D42A27DB-BD31-4B8C-83A1-F6EECF244321}">
                <p14:modId xmlns:p14="http://schemas.microsoft.com/office/powerpoint/2010/main" val="640593284"/>
              </p:ext>
            </p:extLst>
          </p:nvPr>
        </p:nvGraphicFramePr>
        <p:xfrm>
          <a:off x="405391" y="2881308"/>
          <a:ext cx="11381218" cy="3145357"/>
        </p:xfrm>
        <a:graphic>
          <a:graphicData uri="http://schemas.openxmlformats.org/drawingml/2006/table">
            <a:tbl>
              <a:tblPr firstRow="1" lastCol="1" bandRow="1">
                <a:tableStyleId>{5C22544A-7EE6-4342-B048-85BDC9FD1C3A}</a:tableStyleId>
              </a:tblPr>
              <a:tblGrid>
                <a:gridCol w="4659351">
                  <a:extLst>
                    <a:ext uri="{9D8B030D-6E8A-4147-A177-3AD203B41FA5}">
                      <a16:colId xmlns:a16="http://schemas.microsoft.com/office/drawing/2014/main" val="3574638203"/>
                    </a:ext>
                  </a:extLst>
                </a:gridCol>
                <a:gridCol w="2441798">
                  <a:extLst>
                    <a:ext uri="{9D8B030D-6E8A-4147-A177-3AD203B41FA5}">
                      <a16:colId xmlns:a16="http://schemas.microsoft.com/office/drawing/2014/main" val="2937165667"/>
                    </a:ext>
                  </a:extLst>
                </a:gridCol>
                <a:gridCol w="4280069">
                  <a:extLst>
                    <a:ext uri="{9D8B030D-6E8A-4147-A177-3AD203B41FA5}">
                      <a16:colId xmlns:a16="http://schemas.microsoft.com/office/drawing/2014/main" val="4147076549"/>
                    </a:ext>
                  </a:extLst>
                </a:gridCol>
              </a:tblGrid>
              <a:tr h="1056951">
                <a:tc>
                  <a:txBody>
                    <a:bodyPr/>
                    <a:lstStyle/>
                    <a:p>
                      <a:pPr algn="ctr">
                        <a:lnSpc>
                          <a:spcPct val="107000"/>
                        </a:lnSpc>
                        <a:spcAft>
                          <a:spcPts val="0"/>
                        </a:spcAft>
                      </a:pPr>
                      <a:r>
                        <a:rPr lang="en-US" sz="2400" dirty="0" err="1">
                          <a:effectLst/>
                        </a:rPr>
                        <a:t>Варианты</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effectLst/>
                        </a:rPr>
                        <a:t>РФ</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err="1">
                          <a:effectLst/>
                        </a:rPr>
                        <a:t>Калужская</a:t>
                      </a:r>
                      <a:r>
                        <a:rPr lang="en-US" sz="2400" dirty="0">
                          <a:effectLst/>
                        </a:rPr>
                        <a:t> </a:t>
                      </a:r>
                      <a:r>
                        <a:rPr lang="en-US" sz="2400" dirty="0" err="1">
                          <a:effectLst/>
                        </a:rPr>
                        <a:t>область</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3411795"/>
                  </a:ext>
                </a:extLst>
              </a:tr>
              <a:tr h="586946">
                <a:tc>
                  <a:txBody>
                    <a:bodyPr/>
                    <a:lstStyle/>
                    <a:p>
                      <a:pPr algn="l">
                        <a:lnSpc>
                          <a:spcPct val="115000"/>
                        </a:lnSpc>
                        <a:spcAft>
                          <a:spcPts val="0"/>
                        </a:spcAft>
                      </a:pPr>
                      <a:r>
                        <a:rPr lang="en-US" sz="2100" dirty="0" err="1">
                          <a:effectLst/>
                        </a:rPr>
                        <a:t>Да</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100" dirty="0">
                          <a:effectLst/>
                        </a:rPr>
                        <a:t>40,0%</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100">
                          <a:effectLst/>
                        </a:rPr>
                        <a:t>54,8%</a:t>
                      </a:r>
                      <a:endParaRPr lang="ru-RU"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5367173"/>
                  </a:ext>
                </a:extLst>
              </a:tr>
              <a:tr h="750730">
                <a:tc>
                  <a:txBody>
                    <a:bodyPr/>
                    <a:lstStyle/>
                    <a:p>
                      <a:pPr algn="l">
                        <a:lnSpc>
                          <a:spcPct val="115000"/>
                        </a:lnSpc>
                        <a:spcAft>
                          <a:spcPts val="0"/>
                        </a:spcAft>
                      </a:pPr>
                      <a:r>
                        <a:rPr lang="en-US" sz="2100">
                          <a:effectLst/>
                        </a:rPr>
                        <a:t>Нет, не хватает ресурсов</a:t>
                      </a:r>
                      <a:endParaRPr lang="ru-RU"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100" dirty="0">
                          <a:effectLst/>
                        </a:rPr>
                        <a:t>49,0%</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100" dirty="0">
                          <a:effectLst/>
                        </a:rPr>
                        <a:t>32,3%</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7614500"/>
                  </a:ext>
                </a:extLst>
              </a:tr>
              <a:tr h="750730">
                <a:tc>
                  <a:txBody>
                    <a:bodyPr/>
                    <a:lstStyle/>
                    <a:p>
                      <a:pPr algn="l">
                        <a:lnSpc>
                          <a:spcPct val="115000"/>
                        </a:lnSpc>
                        <a:spcAft>
                          <a:spcPts val="0"/>
                        </a:spcAft>
                      </a:pPr>
                      <a:r>
                        <a:rPr lang="en-US" sz="2100">
                          <a:effectLst/>
                        </a:rPr>
                        <a:t>Наш бизнес деградирует</a:t>
                      </a:r>
                      <a:endParaRPr lang="ru-RU"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100">
                          <a:effectLst/>
                        </a:rPr>
                        <a:t>11,0%</a:t>
                      </a:r>
                      <a:endParaRPr lang="ru-RU"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100" dirty="0">
                          <a:effectLst/>
                        </a:rPr>
                        <a:t>12,9%</a:t>
                      </a:r>
                      <a:endParaRPr lang="ru-RU"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1570200"/>
                  </a:ext>
                </a:extLst>
              </a:tr>
            </a:tbl>
          </a:graphicData>
        </a:graphic>
      </p:graphicFrame>
    </p:spTree>
    <p:extLst>
      <p:ext uri="{BB962C8B-B14F-4D97-AF65-F5344CB8AC3E}">
        <p14:creationId xmlns:p14="http://schemas.microsoft.com/office/powerpoint/2010/main" val="3333167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4" name="TextBox 3">
            <a:extLst>
              <a:ext uri="{FF2B5EF4-FFF2-40B4-BE49-F238E27FC236}">
                <a16:creationId xmlns:a16="http://schemas.microsoft.com/office/drawing/2014/main" id="{A8D243CC-D2CD-8118-1114-1CF535ED3DAD}"/>
              </a:ext>
            </a:extLst>
          </p:cNvPr>
          <p:cNvSpPr txBox="1"/>
          <p:nvPr/>
        </p:nvSpPr>
        <p:spPr>
          <a:xfrm>
            <a:off x="6639952" y="184665"/>
            <a:ext cx="5338162" cy="461665"/>
          </a:xfrm>
          <a:prstGeom prst="rect">
            <a:avLst/>
          </a:prstGeom>
          <a:noFill/>
        </p:spPr>
        <p:txBody>
          <a:bodyPr wrap="square" rtlCol="0">
            <a:spAutoFit/>
          </a:bodyPr>
          <a:lstStyle/>
          <a:p>
            <a:pPr algn="r"/>
            <a:r>
              <a:rPr lang="ru-RU" sz="2400" dirty="0">
                <a:solidFill>
                  <a:srgbClr val="7030A0"/>
                </a:solidFill>
              </a:rPr>
              <a:t>Опрос института П.А. Столыпина.</a:t>
            </a:r>
          </a:p>
        </p:txBody>
      </p:sp>
      <p:sp>
        <p:nvSpPr>
          <p:cNvPr id="7" name="TextBox 6">
            <a:extLst>
              <a:ext uri="{FF2B5EF4-FFF2-40B4-BE49-F238E27FC236}">
                <a16:creationId xmlns:a16="http://schemas.microsoft.com/office/drawing/2014/main" id="{3F6AD42E-8D01-4889-B2FA-07E5FE85D3DC}"/>
              </a:ext>
            </a:extLst>
          </p:cNvPr>
          <p:cNvSpPr txBox="1"/>
          <p:nvPr/>
        </p:nvSpPr>
        <p:spPr>
          <a:xfrm>
            <a:off x="318412" y="1106249"/>
            <a:ext cx="11555174" cy="769441"/>
          </a:xfrm>
          <a:prstGeom prst="rect">
            <a:avLst/>
          </a:prstGeom>
          <a:noFill/>
        </p:spPr>
        <p:txBody>
          <a:bodyPr wrap="square" rtlCol="0">
            <a:spAutoFit/>
          </a:bodyPr>
          <a:lstStyle/>
          <a:p>
            <a:pPr algn="just"/>
            <a:r>
              <a:rPr lang="ru-RU" sz="2200" b="1" dirty="0"/>
              <a:t>Что мешает Вашему бизнесу развиваться в среднесрочной перспективе? (Выберите, пожалуйста,  не более 3-х вариантов ответов) </a:t>
            </a:r>
          </a:p>
        </p:txBody>
      </p:sp>
      <p:graphicFrame>
        <p:nvGraphicFramePr>
          <p:cNvPr id="6" name="Таблица 5">
            <a:extLst>
              <a:ext uri="{FF2B5EF4-FFF2-40B4-BE49-F238E27FC236}">
                <a16:creationId xmlns:a16="http://schemas.microsoft.com/office/drawing/2014/main" id="{6C4D7399-BE53-485E-881B-53CF4693258E}"/>
              </a:ext>
            </a:extLst>
          </p:cNvPr>
          <p:cNvGraphicFramePr>
            <a:graphicFrameLocks noGrp="1"/>
          </p:cNvGraphicFramePr>
          <p:nvPr>
            <p:extLst>
              <p:ext uri="{D42A27DB-BD31-4B8C-83A1-F6EECF244321}">
                <p14:modId xmlns:p14="http://schemas.microsoft.com/office/powerpoint/2010/main" val="1022106273"/>
              </p:ext>
            </p:extLst>
          </p:nvPr>
        </p:nvGraphicFramePr>
        <p:xfrm>
          <a:off x="79310" y="1831272"/>
          <a:ext cx="12033379" cy="4987356"/>
        </p:xfrm>
        <a:graphic>
          <a:graphicData uri="http://schemas.openxmlformats.org/drawingml/2006/table">
            <a:tbl>
              <a:tblPr firstRow="1" lastCol="1" bandRow="1">
                <a:tableStyleId>{5C22544A-7EE6-4342-B048-85BDC9FD1C3A}</a:tableStyleId>
              </a:tblPr>
              <a:tblGrid>
                <a:gridCol w="7901443">
                  <a:extLst>
                    <a:ext uri="{9D8B030D-6E8A-4147-A177-3AD203B41FA5}">
                      <a16:colId xmlns:a16="http://schemas.microsoft.com/office/drawing/2014/main" val="2258458884"/>
                    </a:ext>
                  </a:extLst>
                </a:gridCol>
                <a:gridCol w="1910990">
                  <a:extLst>
                    <a:ext uri="{9D8B030D-6E8A-4147-A177-3AD203B41FA5}">
                      <a16:colId xmlns:a16="http://schemas.microsoft.com/office/drawing/2014/main" val="3259602868"/>
                    </a:ext>
                  </a:extLst>
                </a:gridCol>
                <a:gridCol w="2220946">
                  <a:extLst>
                    <a:ext uri="{9D8B030D-6E8A-4147-A177-3AD203B41FA5}">
                      <a16:colId xmlns:a16="http://schemas.microsoft.com/office/drawing/2014/main" val="2084202626"/>
                    </a:ext>
                  </a:extLst>
                </a:gridCol>
              </a:tblGrid>
              <a:tr h="476508">
                <a:tc>
                  <a:txBody>
                    <a:bodyPr/>
                    <a:lstStyle/>
                    <a:p>
                      <a:pPr algn="ctr">
                        <a:lnSpc>
                          <a:spcPct val="107000"/>
                        </a:lnSpc>
                        <a:spcAft>
                          <a:spcPts val="0"/>
                        </a:spcAft>
                      </a:pPr>
                      <a:r>
                        <a:rPr lang="en-US" sz="2000" dirty="0" err="1">
                          <a:effectLst/>
                        </a:rPr>
                        <a:t>Варианты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a:effectLst/>
                        </a:rPr>
                        <a:t>РФ</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000" dirty="0" err="1">
                          <a:effectLst/>
                        </a:rPr>
                        <a:t>Калужская</a:t>
                      </a:r>
                      <a:r>
                        <a:rPr lang="en-US" sz="2000" dirty="0">
                          <a:effectLst/>
                        </a:rPr>
                        <a:t> </a:t>
                      </a:r>
                      <a:r>
                        <a:rPr lang="en-US" sz="2000" dirty="0" err="1">
                          <a:effectLst/>
                        </a:rPr>
                        <a:t>область</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6694461"/>
                  </a:ext>
                </a:extLst>
              </a:tr>
              <a:tr h="211647">
                <a:tc>
                  <a:txBody>
                    <a:bodyPr/>
                    <a:lstStyle/>
                    <a:p>
                      <a:pPr>
                        <a:lnSpc>
                          <a:spcPct val="107000"/>
                        </a:lnSpc>
                        <a:spcAft>
                          <a:spcPts val="0"/>
                        </a:spcAft>
                      </a:pPr>
                      <a:r>
                        <a:rPr lang="ru-RU" sz="1800" dirty="0">
                          <a:effectLst/>
                        </a:rPr>
                        <a:t>В</a:t>
                      </a:r>
                      <a:r>
                        <a:rPr lang="en-US" sz="1800" dirty="0" err="1">
                          <a:effectLst/>
                        </a:rPr>
                        <a:t>ысокие</a:t>
                      </a:r>
                      <a:r>
                        <a:rPr lang="en-US" sz="1800" dirty="0">
                          <a:effectLst/>
                        </a:rPr>
                        <a:t> </a:t>
                      </a:r>
                      <a:r>
                        <a:rPr lang="en-US" sz="1800" dirty="0" err="1">
                          <a:effectLst/>
                        </a:rPr>
                        <a:t>страховые</a:t>
                      </a:r>
                      <a:r>
                        <a:rPr lang="en-US" sz="1800" dirty="0">
                          <a:effectLst/>
                        </a:rPr>
                        <a:t> </a:t>
                      </a:r>
                      <a:r>
                        <a:rPr lang="en-US" sz="1800" dirty="0" err="1">
                          <a:effectLst/>
                        </a:rPr>
                        <a:t>взносы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rPr>
                        <a:t>17,6%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29,0%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6597897"/>
                  </a:ext>
                </a:extLst>
              </a:tr>
              <a:tr h="459689">
                <a:tc>
                  <a:txBody>
                    <a:bodyPr/>
                    <a:lstStyle/>
                    <a:p>
                      <a:pPr>
                        <a:lnSpc>
                          <a:spcPct val="107000"/>
                        </a:lnSpc>
                        <a:spcAft>
                          <a:spcPts val="0"/>
                        </a:spcAft>
                      </a:pPr>
                      <a:r>
                        <a:rPr lang="ru-RU" sz="1800" dirty="0">
                          <a:effectLst/>
                        </a:rPr>
                        <a:t>Отсутствие бесшовного перехода при превышении порога УСН в 251 млн рублей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rPr>
                        <a:t>3,5%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dirty="0">
                          <a:effectLst/>
                        </a:rPr>
                        <a:t>0,0%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316851"/>
                  </a:ext>
                </a:extLst>
              </a:tr>
              <a:tr h="297547">
                <a:tc>
                  <a:txBody>
                    <a:bodyPr/>
                    <a:lstStyle/>
                    <a:p>
                      <a:pPr>
                        <a:lnSpc>
                          <a:spcPct val="107000"/>
                        </a:lnSpc>
                        <a:spcAft>
                          <a:spcPts val="0"/>
                        </a:spcAft>
                      </a:pPr>
                      <a:r>
                        <a:rPr lang="en-US" sz="1800" dirty="0" err="1">
                          <a:effectLst/>
                        </a:rPr>
                        <a:t>Дорогие</a:t>
                      </a:r>
                      <a:r>
                        <a:rPr lang="en-US" sz="1800" dirty="0">
                          <a:effectLst/>
                        </a:rPr>
                        <a:t> </a:t>
                      </a:r>
                      <a:r>
                        <a:rPr lang="en-US" sz="1800" dirty="0" err="1">
                          <a:effectLst/>
                        </a:rPr>
                        <a:t>заемные</a:t>
                      </a:r>
                      <a:r>
                        <a:rPr lang="en-US" sz="1800" dirty="0">
                          <a:effectLst/>
                        </a:rPr>
                        <a:t> </a:t>
                      </a:r>
                      <a:r>
                        <a:rPr lang="en-US" sz="1800" dirty="0" err="1">
                          <a:effectLst/>
                        </a:rPr>
                        <a:t>средства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rPr>
                        <a:t>31,5%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38,7%</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5047868"/>
                  </a:ext>
                </a:extLst>
              </a:tr>
              <a:tr h="211647">
                <a:tc>
                  <a:txBody>
                    <a:bodyPr/>
                    <a:lstStyle/>
                    <a:p>
                      <a:pPr>
                        <a:lnSpc>
                          <a:spcPct val="107000"/>
                        </a:lnSpc>
                        <a:spcAft>
                          <a:spcPts val="0"/>
                        </a:spcAft>
                      </a:pPr>
                      <a:r>
                        <a:rPr lang="ru-RU" sz="1800" dirty="0">
                          <a:effectLst/>
                        </a:rPr>
                        <a:t>Сложный выход на фондовый рынок (выпуск облигаций, акций)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rPr>
                        <a:t>1,6%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0,0%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1413595"/>
                  </a:ext>
                </a:extLst>
              </a:tr>
              <a:tr h="211647">
                <a:tc>
                  <a:txBody>
                    <a:bodyPr/>
                    <a:lstStyle/>
                    <a:p>
                      <a:pPr>
                        <a:lnSpc>
                          <a:spcPct val="107000"/>
                        </a:lnSpc>
                        <a:spcAft>
                          <a:spcPts val="0"/>
                        </a:spcAft>
                      </a:pPr>
                      <a:r>
                        <a:rPr lang="ru-RU" sz="1800" dirty="0">
                          <a:effectLst/>
                        </a:rPr>
                        <a:t>Избыточные административные процедуры и давление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rPr>
                        <a:t>14,6%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dirty="0">
                          <a:effectLst/>
                        </a:rPr>
                        <a:t>3,2%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2840865"/>
                  </a:ext>
                </a:extLst>
              </a:tr>
              <a:tr h="319632">
                <a:tc>
                  <a:txBody>
                    <a:bodyPr/>
                    <a:lstStyle/>
                    <a:p>
                      <a:pPr>
                        <a:lnSpc>
                          <a:spcPct val="107000"/>
                        </a:lnSpc>
                        <a:spcAft>
                          <a:spcPts val="0"/>
                        </a:spcAft>
                      </a:pPr>
                      <a:r>
                        <a:rPr lang="ru-RU" sz="1800" dirty="0">
                          <a:effectLst/>
                        </a:rPr>
                        <a:t>Отсутствие гарантий государства при запуске новых инвестиционных проектов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rPr>
                        <a:t>7,5%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rPr>
                        <a:t>3,2%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7760253"/>
                  </a:ext>
                </a:extLst>
              </a:tr>
              <a:tr h="218201">
                <a:tc>
                  <a:txBody>
                    <a:bodyPr/>
                    <a:lstStyle/>
                    <a:p>
                      <a:pPr>
                        <a:lnSpc>
                          <a:spcPct val="107000"/>
                        </a:lnSpc>
                        <a:spcAft>
                          <a:spcPts val="0"/>
                        </a:spcAft>
                      </a:pPr>
                      <a:r>
                        <a:rPr lang="ru-RU" sz="1800">
                          <a:effectLst/>
                        </a:rPr>
                        <a:t>Дефицит кадров</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rPr>
                        <a:t>45,3%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rPr>
                        <a:t>41,9%</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7757060"/>
                  </a:ext>
                </a:extLst>
              </a:tr>
              <a:tr h="222513">
                <a:tc>
                  <a:txBody>
                    <a:bodyPr/>
                    <a:lstStyle/>
                    <a:p>
                      <a:pPr>
                        <a:lnSpc>
                          <a:spcPct val="107000"/>
                        </a:lnSpc>
                        <a:spcAft>
                          <a:spcPts val="0"/>
                        </a:spcAft>
                      </a:pPr>
                      <a:r>
                        <a:rPr lang="ru-RU" sz="1800">
                          <a:effectLst/>
                        </a:rPr>
                        <a:t>Недостаточная квалификация имеющихся кадров</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rPr>
                        <a:t>14,5%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rPr>
                        <a:t>12,9%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1700435"/>
                  </a:ext>
                </a:extLst>
              </a:tr>
              <a:tr h="353606">
                <a:tc>
                  <a:txBody>
                    <a:bodyPr/>
                    <a:lstStyle/>
                    <a:p>
                      <a:pPr>
                        <a:lnSpc>
                          <a:spcPct val="107000"/>
                        </a:lnSpc>
                        <a:spcAft>
                          <a:spcPts val="0"/>
                        </a:spcAft>
                      </a:pPr>
                      <a:r>
                        <a:rPr lang="ru-RU" sz="1800">
                          <a:effectLst/>
                        </a:rPr>
                        <a:t>Недос</a:t>
                      </a:r>
                      <a:r>
                        <a:rPr lang="en-US" sz="1800">
                          <a:effectLst/>
                        </a:rPr>
                        <a:t>таточный внутренний спрос</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rPr>
                        <a:t>27,5%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dirty="0">
                          <a:effectLst/>
                        </a:rPr>
                        <a:t>32,3%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9824311"/>
                  </a:ext>
                </a:extLst>
              </a:tr>
              <a:tr h="235451">
                <a:tc>
                  <a:txBody>
                    <a:bodyPr/>
                    <a:lstStyle/>
                    <a:p>
                      <a:pPr>
                        <a:lnSpc>
                          <a:spcPct val="107000"/>
                        </a:lnSpc>
                        <a:spcAft>
                          <a:spcPts val="0"/>
                        </a:spcAft>
                      </a:pPr>
                      <a:r>
                        <a:rPr lang="en-US" sz="1800">
                          <a:effectLst/>
                        </a:rPr>
                        <a:t>Незащищенность собственности</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rPr>
                        <a:t>7,6%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dirty="0">
                          <a:effectLst/>
                        </a:rPr>
                        <a:t>6,5%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8262121"/>
                  </a:ext>
                </a:extLst>
              </a:tr>
              <a:tr h="235451">
                <a:tc>
                  <a:txBody>
                    <a:bodyPr/>
                    <a:lstStyle/>
                    <a:p>
                      <a:pPr>
                        <a:lnSpc>
                          <a:spcPct val="107000"/>
                        </a:lnSpc>
                        <a:spcAft>
                          <a:spcPts val="0"/>
                        </a:spcAft>
                      </a:pPr>
                      <a:r>
                        <a:rPr lang="en-US" sz="1800">
                          <a:effectLst/>
                        </a:rPr>
                        <a:t>Неопределенность экономической ситуации</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rPr>
                        <a:t>32,8%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dirty="0">
                          <a:effectLst/>
                        </a:rPr>
                        <a:t>41,9%</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4175782"/>
                  </a:ext>
                </a:extLst>
              </a:tr>
              <a:tr h="251838">
                <a:tc>
                  <a:txBody>
                    <a:bodyPr/>
                    <a:lstStyle/>
                    <a:p>
                      <a:pPr>
                        <a:lnSpc>
                          <a:spcPct val="107000"/>
                        </a:lnSpc>
                        <a:spcAft>
                          <a:spcPts val="0"/>
                        </a:spcAft>
                      </a:pPr>
                      <a:r>
                        <a:rPr lang="en-US" sz="1800">
                          <a:effectLst/>
                        </a:rPr>
                        <a:t>Непредсказуемость экономической политики государства</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rPr>
                        <a:t>19,6%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dirty="0">
                          <a:effectLst/>
                        </a:rPr>
                        <a:t>19,4%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4759806"/>
                  </a:ext>
                </a:extLst>
              </a:tr>
              <a:tr h="235451">
                <a:tc>
                  <a:txBody>
                    <a:bodyPr/>
                    <a:lstStyle/>
                    <a:p>
                      <a:pPr>
                        <a:lnSpc>
                          <a:spcPct val="107000"/>
                        </a:lnSpc>
                        <a:spcAft>
                          <a:spcPts val="0"/>
                        </a:spcAft>
                      </a:pPr>
                      <a:r>
                        <a:rPr lang="ru-RU" sz="1800">
                          <a:effectLst/>
                        </a:rPr>
                        <a:t>Проблемы с закупками необходимого оборуд. или технологий</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rPr>
                        <a:t>9,4%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rPr>
                        <a:t>16,1%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1459272"/>
                  </a:ext>
                </a:extLst>
              </a:tr>
              <a:tr h="211647">
                <a:tc>
                  <a:txBody>
                    <a:bodyPr/>
                    <a:lstStyle/>
                    <a:p>
                      <a:pPr>
                        <a:lnSpc>
                          <a:spcPct val="107000"/>
                        </a:lnSpc>
                        <a:spcAft>
                          <a:spcPts val="0"/>
                        </a:spcAft>
                      </a:pPr>
                      <a:r>
                        <a:rPr lang="ru-RU" sz="1800">
                          <a:effectLst/>
                        </a:rPr>
                        <a:t>Другое</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rPr>
                        <a:t>3,7%</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rPr>
                        <a:t>3,2%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1285213"/>
                  </a:ext>
                </a:extLst>
              </a:tr>
            </a:tbl>
          </a:graphicData>
        </a:graphic>
      </p:graphicFrame>
      <p:sp>
        <p:nvSpPr>
          <p:cNvPr id="11" name="5-конечная звезда 477">
            <a:extLst>
              <a:ext uri="{FF2B5EF4-FFF2-40B4-BE49-F238E27FC236}">
                <a16:creationId xmlns:a16="http://schemas.microsoft.com/office/drawing/2014/main" id="{13A2AB9F-FFBF-4EFC-AAEF-5D16575B792F}"/>
              </a:ext>
            </a:extLst>
          </p:cNvPr>
          <p:cNvSpPr/>
          <p:nvPr/>
        </p:nvSpPr>
        <p:spPr>
          <a:xfrm>
            <a:off x="10305292" y="3388386"/>
            <a:ext cx="318136" cy="18739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2" name="5-конечная звезда 477">
            <a:extLst>
              <a:ext uri="{FF2B5EF4-FFF2-40B4-BE49-F238E27FC236}">
                <a16:creationId xmlns:a16="http://schemas.microsoft.com/office/drawing/2014/main" id="{0DCEE5DD-EA18-4B2E-97BE-797E1E3868C4}"/>
              </a:ext>
            </a:extLst>
          </p:cNvPr>
          <p:cNvSpPr/>
          <p:nvPr/>
        </p:nvSpPr>
        <p:spPr>
          <a:xfrm>
            <a:off x="10305292" y="4542594"/>
            <a:ext cx="318136" cy="18739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3" name="5-конечная звезда 477">
            <a:extLst>
              <a:ext uri="{FF2B5EF4-FFF2-40B4-BE49-F238E27FC236}">
                <a16:creationId xmlns:a16="http://schemas.microsoft.com/office/drawing/2014/main" id="{01B41EE1-5E19-4B97-98A9-A891E09490E4}"/>
              </a:ext>
            </a:extLst>
          </p:cNvPr>
          <p:cNvSpPr/>
          <p:nvPr/>
        </p:nvSpPr>
        <p:spPr>
          <a:xfrm>
            <a:off x="10305292" y="5107129"/>
            <a:ext cx="318136" cy="18739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4" name="5-конечная звезда 477">
            <a:extLst>
              <a:ext uri="{FF2B5EF4-FFF2-40B4-BE49-F238E27FC236}">
                <a16:creationId xmlns:a16="http://schemas.microsoft.com/office/drawing/2014/main" id="{0B6134B7-0886-4577-9938-3A90A23F7FC5}"/>
              </a:ext>
            </a:extLst>
          </p:cNvPr>
          <p:cNvSpPr/>
          <p:nvPr/>
        </p:nvSpPr>
        <p:spPr>
          <a:xfrm>
            <a:off x="10305292" y="5680611"/>
            <a:ext cx="318136" cy="18739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Tree>
    <p:extLst>
      <p:ext uri="{BB962C8B-B14F-4D97-AF65-F5344CB8AC3E}">
        <p14:creationId xmlns:p14="http://schemas.microsoft.com/office/powerpoint/2010/main" val="3784302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4" name="TextBox 3">
            <a:extLst>
              <a:ext uri="{FF2B5EF4-FFF2-40B4-BE49-F238E27FC236}">
                <a16:creationId xmlns:a16="http://schemas.microsoft.com/office/drawing/2014/main" id="{A8D243CC-D2CD-8118-1114-1CF535ED3DAD}"/>
              </a:ext>
            </a:extLst>
          </p:cNvPr>
          <p:cNvSpPr txBox="1"/>
          <p:nvPr/>
        </p:nvSpPr>
        <p:spPr>
          <a:xfrm>
            <a:off x="6639952" y="184665"/>
            <a:ext cx="5338162" cy="461665"/>
          </a:xfrm>
          <a:prstGeom prst="rect">
            <a:avLst/>
          </a:prstGeom>
          <a:noFill/>
        </p:spPr>
        <p:txBody>
          <a:bodyPr wrap="square" rtlCol="0">
            <a:spAutoFit/>
          </a:bodyPr>
          <a:lstStyle/>
          <a:p>
            <a:pPr algn="r"/>
            <a:r>
              <a:rPr lang="ru-RU" sz="2400" dirty="0">
                <a:solidFill>
                  <a:srgbClr val="7030A0"/>
                </a:solidFill>
              </a:rPr>
              <a:t>Опрос института П.А. Столыпина.</a:t>
            </a:r>
          </a:p>
        </p:txBody>
      </p:sp>
      <p:sp>
        <p:nvSpPr>
          <p:cNvPr id="7" name="TextBox 6">
            <a:extLst>
              <a:ext uri="{FF2B5EF4-FFF2-40B4-BE49-F238E27FC236}">
                <a16:creationId xmlns:a16="http://schemas.microsoft.com/office/drawing/2014/main" id="{3F6AD42E-8D01-4889-B2FA-07E5FE85D3DC}"/>
              </a:ext>
            </a:extLst>
          </p:cNvPr>
          <p:cNvSpPr txBox="1"/>
          <p:nvPr/>
        </p:nvSpPr>
        <p:spPr>
          <a:xfrm>
            <a:off x="318413" y="1653156"/>
            <a:ext cx="11555174" cy="954107"/>
          </a:xfrm>
          <a:prstGeom prst="rect">
            <a:avLst/>
          </a:prstGeom>
          <a:noFill/>
        </p:spPr>
        <p:txBody>
          <a:bodyPr wrap="square" rtlCol="0">
            <a:spAutoFit/>
          </a:bodyPr>
          <a:lstStyle/>
          <a:p>
            <a:pPr algn="just"/>
            <a:r>
              <a:rPr lang="ru-RU" sz="2800" b="1" dirty="0"/>
              <a:t>По Вашему мнению, ускорилось ли развитие производственного сектора в России и получается ли импортозамещение в целом? </a:t>
            </a:r>
          </a:p>
        </p:txBody>
      </p:sp>
      <p:graphicFrame>
        <p:nvGraphicFramePr>
          <p:cNvPr id="5" name="Таблица 4">
            <a:extLst>
              <a:ext uri="{FF2B5EF4-FFF2-40B4-BE49-F238E27FC236}">
                <a16:creationId xmlns:a16="http://schemas.microsoft.com/office/drawing/2014/main" id="{B2EDA29C-6979-4317-98DC-73B6E1CA54FD}"/>
              </a:ext>
            </a:extLst>
          </p:cNvPr>
          <p:cNvGraphicFramePr>
            <a:graphicFrameLocks noGrp="1"/>
          </p:cNvGraphicFramePr>
          <p:nvPr>
            <p:extLst>
              <p:ext uri="{D42A27DB-BD31-4B8C-83A1-F6EECF244321}">
                <p14:modId xmlns:p14="http://schemas.microsoft.com/office/powerpoint/2010/main" val="1627672879"/>
              </p:ext>
            </p:extLst>
          </p:nvPr>
        </p:nvGraphicFramePr>
        <p:xfrm>
          <a:off x="243331" y="2839729"/>
          <a:ext cx="11705338" cy="3458749"/>
        </p:xfrm>
        <a:graphic>
          <a:graphicData uri="http://schemas.openxmlformats.org/drawingml/2006/table">
            <a:tbl>
              <a:tblPr firstRow="1" lastCol="1" bandRow="1">
                <a:tableStyleId>{5C22544A-7EE6-4342-B048-85BDC9FD1C3A}</a:tableStyleId>
              </a:tblPr>
              <a:tblGrid>
                <a:gridCol w="5800652">
                  <a:extLst>
                    <a:ext uri="{9D8B030D-6E8A-4147-A177-3AD203B41FA5}">
                      <a16:colId xmlns:a16="http://schemas.microsoft.com/office/drawing/2014/main" val="466352705"/>
                    </a:ext>
                  </a:extLst>
                </a:gridCol>
                <a:gridCol w="2101024">
                  <a:extLst>
                    <a:ext uri="{9D8B030D-6E8A-4147-A177-3AD203B41FA5}">
                      <a16:colId xmlns:a16="http://schemas.microsoft.com/office/drawing/2014/main" val="11592408"/>
                    </a:ext>
                  </a:extLst>
                </a:gridCol>
                <a:gridCol w="3803662">
                  <a:extLst>
                    <a:ext uri="{9D8B030D-6E8A-4147-A177-3AD203B41FA5}">
                      <a16:colId xmlns:a16="http://schemas.microsoft.com/office/drawing/2014/main" val="773791513"/>
                    </a:ext>
                  </a:extLst>
                </a:gridCol>
              </a:tblGrid>
              <a:tr h="918150">
                <a:tc>
                  <a:txBody>
                    <a:bodyPr/>
                    <a:lstStyle/>
                    <a:p>
                      <a:pPr algn="ctr">
                        <a:lnSpc>
                          <a:spcPct val="107000"/>
                        </a:lnSpc>
                        <a:spcAft>
                          <a:spcPts val="0"/>
                        </a:spcAft>
                      </a:pPr>
                      <a:r>
                        <a:rPr lang="en-US" sz="2400" dirty="0" err="1">
                          <a:effectLst/>
                        </a:rPr>
                        <a:t>Варианты</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effectLst/>
                        </a:rPr>
                        <a:t>РФ</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Калужская область</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4007666"/>
                  </a:ext>
                </a:extLst>
              </a:tr>
              <a:tr h="712964">
                <a:tc>
                  <a:txBody>
                    <a:bodyPr/>
                    <a:lstStyle/>
                    <a:p>
                      <a:pPr algn="l">
                        <a:lnSpc>
                          <a:spcPct val="115000"/>
                        </a:lnSpc>
                        <a:spcAft>
                          <a:spcPts val="0"/>
                        </a:spcAft>
                      </a:pPr>
                      <a:r>
                        <a:rPr lang="en-US" sz="2400" dirty="0" err="1">
                          <a:effectLst/>
                        </a:rPr>
                        <a:t>Да</a:t>
                      </a:r>
                      <a:r>
                        <a:rPr lang="en-US" sz="2400" dirty="0">
                          <a:effectLst/>
                        </a:rPr>
                        <a:t>, </a:t>
                      </a:r>
                      <a:r>
                        <a:rPr lang="en-US" sz="2400" dirty="0" err="1">
                          <a:effectLst/>
                        </a:rPr>
                        <a:t>существенно</a:t>
                      </a:r>
                      <a:r>
                        <a:rPr lang="en-US" sz="2400" dirty="0">
                          <a:effectLst/>
                        </a:rPr>
                        <a:t> </a:t>
                      </a:r>
                      <a:r>
                        <a:rPr lang="en-US" sz="2400" dirty="0" err="1">
                          <a:effectLst/>
                        </a:rPr>
                        <a:t>ускорилось</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400" dirty="0">
                          <a:effectLst/>
                        </a:rPr>
                        <a:t> </a:t>
                      </a:r>
                    </a:p>
                    <a:p>
                      <a:pPr algn="ctr">
                        <a:lnSpc>
                          <a:spcPct val="115000"/>
                        </a:lnSpc>
                        <a:spcAft>
                          <a:spcPts val="0"/>
                        </a:spcAft>
                      </a:pPr>
                      <a:r>
                        <a:rPr lang="ru-RU" sz="2400" dirty="0">
                          <a:effectLst/>
                        </a:rPr>
                        <a:t>11,5%</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 </a:t>
                      </a:r>
                      <a:endParaRPr lang="ru-RU" sz="2400">
                        <a:effectLst/>
                      </a:endParaRPr>
                    </a:p>
                    <a:p>
                      <a:pPr algn="ctr">
                        <a:lnSpc>
                          <a:spcPct val="115000"/>
                        </a:lnSpc>
                        <a:spcAft>
                          <a:spcPts val="0"/>
                        </a:spcAft>
                      </a:pPr>
                      <a:r>
                        <a:rPr lang="en-US" sz="2400">
                          <a:effectLst/>
                        </a:rPr>
                        <a:t>3,2%</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7933045"/>
                  </a:ext>
                </a:extLst>
              </a:tr>
              <a:tr h="712964">
                <a:tc>
                  <a:txBody>
                    <a:bodyPr/>
                    <a:lstStyle/>
                    <a:p>
                      <a:pPr algn="l">
                        <a:lnSpc>
                          <a:spcPct val="115000"/>
                        </a:lnSpc>
                        <a:spcAft>
                          <a:spcPts val="0"/>
                        </a:spcAft>
                      </a:pPr>
                      <a:r>
                        <a:rPr lang="ru-RU" sz="2400">
                          <a:effectLst/>
                        </a:rPr>
                        <a:t>Да, ускоряется, но средними темпами</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400">
                          <a:effectLst/>
                        </a:rPr>
                        <a:t> </a:t>
                      </a:r>
                    </a:p>
                    <a:p>
                      <a:pPr algn="ctr">
                        <a:lnSpc>
                          <a:spcPct val="115000"/>
                        </a:lnSpc>
                        <a:spcAft>
                          <a:spcPts val="0"/>
                        </a:spcAft>
                      </a:pPr>
                      <a:r>
                        <a:rPr lang="ru-RU" sz="2400">
                          <a:effectLst/>
                        </a:rPr>
                        <a:t>54,2%</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rPr>
                        <a:t> </a:t>
                      </a:r>
                      <a:endParaRPr lang="ru-RU" sz="2400" dirty="0">
                        <a:effectLst/>
                      </a:endParaRPr>
                    </a:p>
                    <a:p>
                      <a:pPr algn="ctr">
                        <a:lnSpc>
                          <a:spcPct val="115000"/>
                        </a:lnSpc>
                        <a:spcAft>
                          <a:spcPts val="0"/>
                        </a:spcAft>
                      </a:pPr>
                      <a:r>
                        <a:rPr lang="en-US" sz="2400" dirty="0">
                          <a:effectLst/>
                        </a:rPr>
                        <a:t>74,2%</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2631558"/>
                  </a:ext>
                </a:extLst>
              </a:tr>
              <a:tr h="907505">
                <a:tc>
                  <a:txBody>
                    <a:bodyPr/>
                    <a:lstStyle/>
                    <a:p>
                      <a:pPr algn="l">
                        <a:lnSpc>
                          <a:spcPct val="115000"/>
                        </a:lnSpc>
                        <a:spcAft>
                          <a:spcPts val="0"/>
                        </a:spcAft>
                      </a:pPr>
                      <a:r>
                        <a:rPr lang="en-US" sz="2400">
                          <a:effectLst/>
                        </a:rPr>
                        <a:t> </a:t>
                      </a:r>
                      <a:endParaRPr lang="ru-RU" sz="2400">
                        <a:effectLst/>
                      </a:endParaRPr>
                    </a:p>
                    <a:p>
                      <a:pPr algn="l">
                        <a:lnSpc>
                          <a:spcPct val="115000"/>
                        </a:lnSpc>
                        <a:spcAft>
                          <a:spcPts val="0"/>
                        </a:spcAft>
                      </a:pPr>
                      <a:r>
                        <a:rPr lang="en-US" sz="2400">
                          <a:effectLst/>
                        </a:rPr>
                        <a:t>Нет, не ускорилось</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400">
                          <a:effectLst/>
                        </a:rPr>
                        <a:t> </a:t>
                      </a:r>
                    </a:p>
                    <a:p>
                      <a:pPr algn="ctr">
                        <a:lnSpc>
                          <a:spcPct val="115000"/>
                        </a:lnSpc>
                        <a:spcAft>
                          <a:spcPts val="0"/>
                        </a:spcAft>
                      </a:pPr>
                      <a:r>
                        <a:rPr lang="ru-RU" sz="2400">
                          <a:effectLst/>
                        </a:rPr>
                        <a:t>34,3%</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rPr>
                        <a:t> </a:t>
                      </a:r>
                      <a:endParaRPr lang="ru-RU" sz="2400" dirty="0">
                        <a:effectLst/>
                      </a:endParaRPr>
                    </a:p>
                    <a:p>
                      <a:pPr algn="ctr">
                        <a:lnSpc>
                          <a:spcPct val="115000"/>
                        </a:lnSpc>
                        <a:spcAft>
                          <a:spcPts val="0"/>
                        </a:spcAft>
                      </a:pPr>
                      <a:r>
                        <a:rPr lang="en-US" sz="2400" dirty="0">
                          <a:effectLst/>
                        </a:rPr>
                        <a:t>22,6%</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5739818"/>
                  </a:ext>
                </a:extLst>
              </a:tr>
            </a:tbl>
          </a:graphicData>
        </a:graphic>
      </p:graphicFrame>
    </p:spTree>
    <p:extLst>
      <p:ext uri="{BB962C8B-B14F-4D97-AF65-F5344CB8AC3E}">
        <p14:creationId xmlns:p14="http://schemas.microsoft.com/office/powerpoint/2010/main" val="956945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4" name="TextBox 3">
            <a:extLst>
              <a:ext uri="{FF2B5EF4-FFF2-40B4-BE49-F238E27FC236}">
                <a16:creationId xmlns:a16="http://schemas.microsoft.com/office/drawing/2014/main" id="{A8D243CC-D2CD-8118-1114-1CF535ED3DAD}"/>
              </a:ext>
            </a:extLst>
          </p:cNvPr>
          <p:cNvSpPr txBox="1"/>
          <p:nvPr/>
        </p:nvSpPr>
        <p:spPr>
          <a:xfrm>
            <a:off x="6639952" y="184665"/>
            <a:ext cx="5338162" cy="461665"/>
          </a:xfrm>
          <a:prstGeom prst="rect">
            <a:avLst/>
          </a:prstGeom>
          <a:noFill/>
        </p:spPr>
        <p:txBody>
          <a:bodyPr wrap="square" rtlCol="0">
            <a:spAutoFit/>
          </a:bodyPr>
          <a:lstStyle/>
          <a:p>
            <a:pPr algn="r"/>
            <a:r>
              <a:rPr lang="ru-RU" sz="2400" dirty="0">
                <a:solidFill>
                  <a:srgbClr val="7030A0"/>
                </a:solidFill>
              </a:rPr>
              <a:t>Опрос института П.А. Столыпина.</a:t>
            </a:r>
          </a:p>
        </p:txBody>
      </p:sp>
      <p:sp>
        <p:nvSpPr>
          <p:cNvPr id="7" name="TextBox 6">
            <a:extLst>
              <a:ext uri="{FF2B5EF4-FFF2-40B4-BE49-F238E27FC236}">
                <a16:creationId xmlns:a16="http://schemas.microsoft.com/office/drawing/2014/main" id="{3F6AD42E-8D01-4889-B2FA-07E5FE85D3DC}"/>
              </a:ext>
            </a:extLst>
          </p:cNvPr>
          <p:cNvSpPr txBox="1"/>
          <p:nvPr/>
        </p:nvSpPr>
        <p:spPr>
          <a:xfrm>
            <a:off x="318413" y="1653156"/>
            <a:ext cx="11555174" cy="954107"/>
          </a:xfrm>
          <a:prstGeom prst="rect">
            <a:avLst/>
          </a:prstGeom>
          <a:noFill/>
        </p:spPr>
        <p:txBody>
          <a:bodyPr wrap="square" rtlCol="0">
            <a:spAutoFit/>
          </a:bodyPr>
          <a:lstStyle/>
          <a:p>
            <a:pPr algn="just"/>
            <a:r>
              <a:rPr lang="ru-RU" sz="2800" b="1" dirty="0"/>
              <a:t>В Вашей компании проводились проверки за последние полгода? (Одиночный выбор)</a:t>
            </a:r>
          </a:p>
        </p:txBody>
      </p:sp>
      <p:graphicFrame>
        <p:nvGraphicFramePr>
          <p:cNvPr id="6" name="Таблица 5">
            <a:extLst>
              <a:ext uri="{FF2B5EF4-FFF2-40B4-BE49-F238E27FC236}">
                <a16:creationId xmlns:a16="http://schemas.microsoft.com/office/drawing/2014/main" id="{2E4587E9-8648-43E9-8703-1F8AB14B0217}"/>
              </a:ext>
            </a:extLst>
          </p:cNvPr>
          <p:cNvGraphicFramePr>
            <a:graphicFrameLocks noGrp="1"/>
          </p:cNvGraphicFramePr>
          <p:nvPr>
            <p:extLst>
              <p:ext uri="{D42A27DB-BD31-4B8C-83A1-F6EECF244321}">
                <p14:modId xmlns:p14="http://schemas.microsoft.com/office/powerpoint/2010/main" val="2382690150"/>
              </p:ext>
            </p:extLst>
          </p:nvPr>
        </p:nvGraphicFramePr>
        <p:xfrm>
          <a:off x="478302" y="2729131"/>
          <a:ext cx="11085342" cy="3094893"/>
        </p:xfrm>
        <a:graphic>
          <a:graphicData uri="http://schemas.openxmlformats.org/drawingml/2006/table">
            <a:tbl>
              <a:tblPr firstRow="1" lastCol="1" bandRow="1">
                <a:tableStyleId>{5C22544A-7EE6-4342-B048-85BDC9FD1C3A}</a:tableStyleId>
              </a:tblPr>
              <a:tblGrid>
                <a:gridCol w="5034403">
                  <a:extLst>
                    <a:ext uri="{9D8B030D-6E8A-4147-A177-3AD203B41FA5}">
                      <a16:colId xmlns:a16="http://schemas.microsoft.com/office/drawing/2014/main" val="409779223"/>
                    </a:ext>
                  </a:extLst>
                </a:gridCol>
                <a:gridCol w="2330412">
                  <a:extLst>
                    <a:ext uri="{9D8B030D-6E8A-4147-A177-3AD203B41FA5}">
                      <a16:colId xmlns:a16="http://schemas.microsoft.com/office/drawing/2014/main" val="1511372446"/>
                    </a:ext>
                  </a:extLst>
                </a:gridCol>
                <a:gridCol w="3720527">
                  <a:extLst>
                    <a:ext uri="{9D8B030D-6E8A-4147-A177-3AD203B41FA5}">
                      <a16:colId xmlns:a16="http://schemas.microsoft.com/office/drawing/2014/main" val="3390113343"/>
                    </a:ext>
                  </a:extLst>
                </a:gridCol>
              </a:tblGrid>
              <a:tr h="1020153">
                <a:tc>
                  <a:txBody>
                    <a:bodyPr/>
                    <a:lstStyle/>
                    <a:p>
                      <a:pPr algn="ctr">
                        <a:lnSpc>
                          <a:spcPct val="107000"/>
                        </a:lnSpc>
                        <a:spcAft>
                          <a:spcPts val="0"/>
                        </a:spcAft>
                      </a:pPr>
                      <a:r>
                        <a:rPr lang="en-US" sz="2400" dirty="0" err="1">
                          <a:effectLst/>
                        </a:rPr>
                        <a:t>Варианты</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РФ</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Калужская область</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738338"/>
                  </a:ext>
                </a:extLst>
              </a:tr>
              <a:tr h="1037370">
                <a:tc>
                  <a:txBody>
                    <a:bodyPr/>
                    <a:lstStyle/>
                    <a:p>
                      <a:pPr algn="l">
                        <a:lnSpc>
                          <a:spcPct val="107000"/>
                        </a:lnSpc>
                        <a:spcAft>
                          <a:spcPts val="0"/>
                        </a:spcAft>
                      </a:pPr>
                      <a:r>
                        <a:rPr lang="en-US" sz="2400" dirty="0">
                          <a:effectLst/>
                        </a:rPr>
                        <a:t> </a:t>
                      </a:r>
                      <a:endParaRPr lang="ru-RU" sz="2400" dirty="0">
                        <a:effectLst/>
                      </a:endParaRPr>
                    </a:p>
                    <a:p>
                      <a:pPr algn="l">
                        <a:lnSpc>
                          <a:spcPct val="107000"/>
                        </a:lnSpc>
                        <a:spcAft>
                          <a:spcPts val="0"/>
                        </a:spcAft>
                      </a:pPr>
                      <a:r>
                        <a:rPr lang="en-US" sz="2400" dirty="0" err="1">
                          <a:effectLst/>
                        </a:rPr>
                        <a:t>Нет</a:t>
                      </a:r>
                      <a:r>
                        <a:rPr lang="en-US" sz="2400" dirty="0">
                          <a:effectLst/>
                        </a:rPr>
                        <a:t>, </a:t>
                      </a:r>
                      <a:r>
                        <a:rPr lang="en-US" sz="2400" dirty="0" err="1">
                          <a:effectLst/>
                        </a:rPr>
                        <a:t>проверок</a:t>
                      </a:r>
                      <a:r>
                        <a:rPr lang="en-US" sz="2400" dirty="0">
                          <a:effectLst/>
                        </a:rPr>
                        <a:t> </a:t>
                      </a:r>
                      <a:r>
                        <a:rPr lang="en-US" sz="2400" dirty="0" err="1">
                          <a:effectLst/>
                        </a:rPr>
                        <a:t>не</a:t>
                      </a:r>
                      <a:r>
                        <a:rPr lang="en-US" sz="2400" dirty="0">
                          <a:effectLst/>
                        </a:rPr>
                        <a:t> </a:t>
                      </a:r>
                      <a:r>
                        <a:rPr lang="en-US" sz="2400" dirty="0" err="1">
                          <a:effectLst/>
                        </a:rPr>
                        <a:t>было</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effectLst/>
                        </a:rPr>
                        <a:t> </a:t>
                      </a:r>
                    </a:p>
                    <a:p>
                      <a:pPr algn="ctr">
                        <a:lnSpc>
                          <a:spcPct val="107000"/>
                        </a:lnSpc>
                        <a:spcAft>
                          <a:spcPts val="0"/>
                        </a:spcAft>
                      </a:pPr>
                      <a:r>
                        <a:rPr lang="ru-RU" sz="2400" dirty="0">
                          <a:effectLst/>
                        </a:rPr>
                        <a:t>71,0%</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n-US" sz="2400">
                        <a:effectLst/>
                      </a:endParaRPr>
                    </a:p>
                    <a:p>
                      <a:pPr algn="ctr">
                        <a:lnSpc>
                          <a:spcPct val="107000"/>
                        </a:lnSpc>
                        <a:spcAft>
                          <a:spcPts val="0"/>
                        </a:spcAft>
                      </a:pPr>
                      <a:r>
                        <a:rPr lang="en-US" sz="2400">
                          <a:effectLst/>
                        </a:rPr>
                        <a:t>83,9%</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2695768"/>
                  </a:ext>
                </a:extLst>
              </a:tr>
              <a:tr h="1037370">
                <a:tc>
                  <a:txBody>
                    <a:bodyPr/>
                    <a:lstStyle/>
                    <a:p>
                      <a:pPr algn="l">
                        <a:lnSpc>
                          <a:spcPct val="107000"/>
                        </a:lnSpc>
                        <a:spcAft>
                          <a:spcPts val="0"/>
                        </a:spcAft>
                      </a:pPr>
                      <a:r>
                        <a:rPr lang="en-US" sz="2400">
                          <a:effectLst/>
                        </a:rPr>
                        <a:t> </a:t>
                      </a:r>
                      <a:endParaRPr lang="ru-RU" sz="2400">
                        <a:effectLst/>
                      </a:endParaRPr>
                    </a:p>
                    <a:p>
                      <a:pPr algn="l">
                        <a:lnSpc>
                          <a:spcPct val="107000"/>
                        </a:lnSpc>
                        <a:spcAft>
                          <a:spcPts val="0"/>
                        </a:spcAft>
                      </a:pPr>
                      <a:r>
                        <a:rPr lang="en-US" sz="2400">
                          <a:effectLst/>
                        </a:rPr>
                        <a:t>Да, проверки были</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effectLst/>
                        </a:rPr>
                        <a:t> </a:t>
                      </a:r>
                    </a:p>
                    <a:p>
                      <a:pPr algn="ctr">
                        <a:lnSpc>
                          <a:spcPct val="107000"/>
                        </a:lnSpc>
                        <a:spcAft>
                          <a:spcPts val="0"/>
                        </a:spcAft>
                      </a:pPr>
                      <a:r>
                        <a:rPr lang="ru-RU" sz="2400" dirty="0">
                          <a:effectLst/>
                        </a:rPr>
                        <a:t>29,0%</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effectLst/>
                        </a:rPr>
                        <a:t> </a:t>
                      </a:r>
                      <a:endParaRPr lang="ru-RU" sz="2400" dirty="0">
                        <a:effectLst/>
                      </a:endParaRPr>
                    </a:p>
                    <a:p>
                      <a:pPr algn="ctr">
                        <a:lnSpc>
                          <a:spcPct val="107000"/>
                        </a:lnSpc>
                        <a:spcAft>
                          <a:spcPts val="0"/>
                        </a:spcAft>
                      </a:pPr>
                      <a:r>
                        <a:rPr lang="en-US" sz="2400" dirty="0">
                          <a:effectLst/>
                        </a:rPr>
                        <a:t>16,1%</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6755433"/>
                  </a:ext>
                </a:extLst>
              </a:tr>
            </a:tbl>
          </a:graphicData>
        </a:graphic>
      </p:graphicFrame>
      <p:sp>
        <p:nvSpPr>
          <p:cNvPr id="8" name="5-конечная звезда 478">
            <a:extLst>
              <a:ext uri="{FF2B5EF4-FFF2-40B4-BE49-F238E27FC236}">
                <a16:creationId xmlns:a16="http://schemas.microsoft.com/office/drawing/2014/main" id="{0870A20A-BCEE-4AD8-A207-A0BACAF1490D}"/>
              </a:ext>
            </a:extLst>
          </p:cNvPr>
          <p:cNvSpPr/>
          <p:nvPr/>
        </p:nvSpPr>
        <p:spPr>
          <a:xfrm>
            <a:off x="8795263" y="4181546"/>
            <a:ext cx="331179" cy="348251"/>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Tree>
    <p:extLst>
      <p:ext uri="{BB962C8B-B14F-4D97-AF65-F5344CB8AC3E}">
        <p14:creationId xmlns:p14="http://schemas.microsoft.com/office/powerpoint/2010/main" val="3407001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4" name="TextBox 3">
            <a:extLst>
              <a:ext uri="{FF2B5EF4-FFF2-40B4-BE49-F238E27FC236}">
                <a16:creationId xmlns:a16="http://schemas.microsoft.com/office/drawing/2014/main" id="{A8D243CC-D2CD-8118-1114-1CF535ED3DAD}"/>
              </a:ext>
            </a:extLst>
          </p:cNvPr>
          <p:cNvSpPr txBox="1"/>
          <p:nvPr/>
        </p:nvSpPr>
        <p:spPr>
          <a:xfrm>
            <a:off x="6639952" y="184665"/>
            <a:ext cx="5338162" cy="461665"/>
          </a:xfrm>
          <a:prstGeom prst="rect">
            <a:avLst/>
          </a:prstGeom>
          <a:noFill/>
        </p:spPr>
        <p:txBody>
          <a:bodyPr wrap="square" rtlCol="0">
            <a:spAutoFit/>
          </a:bodyPr>
          <a:lstStyle/>
          <a:p>
            <a:pPr algn="r"/>
            <a:r>
              <a:rPr lang="ru-RU" sz="2400" dirty="0">
                <a:solidFill>
                  <a:srgbClr val="7030A0"/>
                </a:solidFill>
              </a:rPr>
              <a:t>Опрос института П.А. Столыпина.</a:t>
            </a:r>
          </a:p>
        </p:txBody>
      </p:sp>
      <p:sp>
        <p:nvSpPr>
          <p:cNvPr id="7" name="TextBox 6">
            <a:extLst>
              <a:ext uri="{FF2B5EF4-FFF2-40B4-BE49-F238E27FC236}">
                <a16:creationId xmlns:a16="http://schemas.microsoft.com/office/drawing/2014/main" id="{3F6AD42E-8D01-4889-B2FA-07E5FE85D3DC}"/>
              </a:ext>
            </a:extLst>
          </p:cNvPr>
          <p:cNvSpPr txBox="1"/>
          <p:nvPr/>
        </p:nvSpPr>
        <p:spPr>
          <a:xfrm>
            <a:off x="318413" y="1653156"/>
            <a:ext cx="11555174" cy="954107"/>
          </a:xfrm>
          <a:prstGeom prst="rect">
            <a:avLst/>
          </a:prstGeom>
          <a:noFill/>
        </p:spPr>
        <p:txBody>
          <a:bodyPr wrap="square" rtlCol="0">
            <a:spAutoFit/>
          </a:bodyPr>
          <a:lstStyle/>
          <a:p>
            <a:pPr algn="just"/>
            <a:r>
              <a:rPr lang="ru-RU" sz="2800" b="1" dirty="0"/>
              <a:t>Как Вы оцениваете действия правительства в условиях санкционного давления? (Одиночный выбор)</a:t>
            </a:r>
          </a:p>
        </p:txBody>
      </p:sp>
      <p:graphicFrame>
        <p:nvGraphicFramePr>
          <p:cNvPr id="5" name="Таблица 4">
            <a:extLst>
              <a:ext uri="{FF2B5EF4-FFF2-40B4-BE49-F238E27FC236}">
                <a16:creationId xmlns:a16="http://schemas.microsoft.com/office/drawing/2014/main" id="{1D96D2D1-3DF4-47CE-AE26-7EBDA92B6073}"/>
              </a:ext>
            </a:extLst>
          </p:cNvPr>
          <p:cNvGraphicFramePr>
            <a:graphicFrameLocks noGrp="1"/>
          </p:cNvGraphicFramePr>
          <p:nvPr>
            <p:extLst>
              <p:ext uri="{D42A27DB-BD31-4B8C-83A1-F6EECF244321}">
                <p14:modId xmlns:p14="http://schemas.microsoft.com/office/powerpoint/2010/main" val="2767123341"/>
              </p:ext>
            </p:extLst>
          </p:nvPr>
        </p:nvGraphicFramePr>
        <p:xfrm>
          <a:off x="318414" y="2747940"/>
          <a:ext cx="11555173" cy="3793537"/>
        </p:xfrm>
        <a:graphic>
          <a:graphicData uri="http://schemas.openxmlformats.org/drawingml/2006/table">
            <a:tbl>
              <a:tblPr firstRow="1" lastCol="1" bandRow="1">
                <a:tableStyleId>{5C22544A-7EE6-4342-B048-85BDC9FD1C3A}</a:tableStyleId>
              </a:tblPr>
              <a:tblGrid>
                <a:gridCol w="6968386">
                  <a:extLst>
                    <a:ext uri="{9D8B030D-6E8A-4147-A177-3AD203B41FA5}">
                      <a16:colId xmlns:a16="http://schemas.microsoft.com/office/drawing/2014/main" val="3680291659"/>
                    </a:ext>
                  </a:extLst>
                </a:gridCol>
                <a:gridCol w="1631838">
                  <a:extLst>
                    <a:ext uri="{9D8B030D-6E8A-4147-A177-3AD203B41FA5}">
                      <a16:colId xmlns:a16="http://schemas.microsoft.com/office/drawing/2014/main" val="3092277111"/>
                    </a:ext>
                  </a:extLst>
                </a:gridCol>
                <a:gridCol w="2954949">
                  <a:extLst>
                    <a:ext uri="{9D8B030D-6E8A-4147-A177-3AD203B41FA5}">
                      <a16:colId xmlns:a16="http://schemas.microsoft.com/office/drawing/2014/main" val="1086501509"/>
                    </a:ext>
                  </a:extLst>
                </a:gridCol>
              </a:tblGrid>
              <a:tr h="1087295">
                <a:tc>
                  <a:txBody>
                    <a:bodyPr/>
                    <a:lstStyle/>
                    <a:p>
                      <a:pPr algn="ctr">
                        <a:lnSpc>
                          <a:spcPct val="107000"/>
                        </a:lnSpc>
                        <a:spcAft>
                          <a:spcPts val="0"/>
                        </a:spcAft>
                      </a:pPr>
                      <a:r>
                        <a:rPr lang="en-US" sz="2400">
                          <a:effectLst/>
                        </a:rPr>
                        <a:t>Варианты</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РФ</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Калужская область</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213614"/>
                  </a:ext>
                </a:extLst>
              </a:tr>
              <a:tr h="547517">
                <a:tc>
                  <a:txBody>
                    <a:bodyPr/>
                    <a:lstStyle/>
                    <a:p>
                      <a:pPr algn="l">
                        <a:lnSpc>
                          <a:spcPct val="115000"/>
                        </a:lnSpc>
                        <a:spcAft>
                          <a:spcPts val="0"/>
                        </a:spcAft>
                      </a:pPr>
                      <a:r>
                        <a:rPr lang="en-US" sz="2400">
                          <a:effectLst/>
                        </a:rPr>
                        <a:t>Спокойные и эффективные</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400">
                          <a:effectLst/>
                        </a:rPr>
                        <a:t>28,0%</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35,5%</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6494758"/>
                  </a:ext>
                </a:extLst>
              </a:tr>
              <a:tr h="1036606">
                <a:tc>
                  <a:txBody>
                    <a:bodyPr/>
                    <a:lstStyle/>
                    <a:p>
                      <a:pPr algn="l">
                        <a:lnSpc>
                          <a:spcPct val="115000"/>
                        </a:lnSpc>
                        <a:spcAft>
                          <a:spcPts val="0"/>
                        </a:spcAft>
                      </a:pPr>
                      <a:r>
                        <a:rPr lang="ru-RU" sz="2400">
                          <a:effectLst/>
                        </a:rPr>
                        <a:t>Направления правильные, но недостаточно для борьбы с кризисом</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400">
                          <a:effectLst/>
                        </a:rPr>
                        <a:t> </a:t>
                      </a:r>
                    </a:p>
                    <a:p>
                      <a:pPr algn="ctr">
                        <a:lnSpc>
                          <a:spcPct val="115000"/>
                        </a:lnSpc>
                        <a:spcAft>
                          <a:spcPts val="0"/>
                        </a:spcAft>
                      </a:pPr>
                      <a:r>
                        <a:rPr lang="ru-RU" sz="2400">
                          <a:effectLst/>
                        </a:rPr>
                        <a:t>37,5%</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rPr>
                        <a:t> </a:t>
                      </a:r>
                      <a:endParaRPr lang="ru-RU" sz="2400">
                        <a:effectLst/>
                      </a:endParaRPr>
                    </a:p>
                    <a:p>
                      <a:pPr algn="ctr">
                        <a:lnSpc>
                          <a:spcPct val="115000"/>
                        </a:lnSpc>
                        <a:spcAft>
                          <a:spcPts val="0"/>
                        </a:spcAft>
                      </a:pPr>
                      <a:r>
                        <a:rPr lang="en-US" sz="2400">
                          <a:effectLst/>
                        </a:rPr>
                        <a:t>32,3%</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7789484"/>
                  </a:ext>
                </a:extLst>
              </a:tr>
              <a:tr h="1122119">
                <a:tc>
                  <a:txBody>
                    <a:bodyPr/>
                    <a:lstStyle/>
                    <a:p>
                      <a:pPr algn="l">
                        <a:lnSpc>
                          <a:spcPct val="115000"/>
                        </a:lnSpc>
                        <a:spcAft>
                          <a:spcPts val="0"/>
                        </a:spcAft>
                      </a:pPr>
                      <a:r>
                        <a:rPr lang="ru-RU" sz="2400">
                          <a:effectLst/>
                        </a:rPr>
                        <a:t>Изменения и стимулы для экономики должны быть кардинально усилены</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400">
                          <a:effectLst/>
                        </a:rPr>
                        <a:t> </a:t>
                      </a:r>
                    </a:p>
                    <a:p>
                      <a:pPr algn="ctr">
                        <a:lnSpc>
                          <a:spcPct val="115000"/>
                        </a:lnSpc>
                        <a:spcAft>
                          <a:spcPts val="0"/>
                        </a:spcAft>
                      </a:pPr>
                      <a:r>
                        <a:rPr lang="ru-RU" sz="2400">
                          <a:effectLst/>
                        </a:rPr>
                        <a:t>34,5%</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rPr>
                        <a:t> </a:t>
                      </a:r>
                      <a:endParaRPr lang="ru-RU" sz="2400" dirty="0">
                        <a:effectLst/>
                      </a:endParaRPr>
                    </a:p>
                    <a:p>
                      <a:pPr algn="ctr">
                        <a:lnSpc>
                          <a:spcPct val="115000"/>
                        </a:lnSpc>
                        <a:spcAft>
                          <a:spcPts val="0"/>
                        </a:spcAft>
                      </a:pPr>
                      <a:r>
                        <a:rPr lang="en-US" sz="2400" dirty="0">
                          <a:effectLst/>
                        </a:rPr>
                        <a:t>32,3%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644043"/>
                  </a:ext>
                </a:extLst>
              </a:tr>
            </a:tbl>
          </a:graphicData>
        </a:graphic>
      </p:graphicFrame>
    </p:spTree>
    <p:extLst>
      <p:ext uri="{BB962C8B-B14F-4D97-AF65-F5344CB8AC3E}">
        <p14:creationId xmlns:p14="http://schemas.microsoft.com/office/powerpoint/2010/main" val="398839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4" name="TextBox 3">
            <a:extLst>
              <a:ext uri="{FF2B5EF4-FFF2-40B4-BE49-F238E27FC236}">
                <a16:creationId xmlns:a16="http://schemas.microsoft.com/office/drawing/2014/main" id="{A8D243CC-D2CD-8118-1114-1CF535ED3DAD}"/>
              </a:ext>
            </a:extLst>
          </p:cNvPr>
          <p:cNvSpPr txBox="1"/>
          <p:nvPr/>
        </p:nvSpPr>
        <p:spPr>
          <a:xfrm>
            <a:off x="6639952" y="184665"/>
            <a:ext cx="5338162" cy="461665"/>
          </a:xfrm>
          <a:prstGeom prst="rect">
            <a:avLst/>
          </a:prstGeom>
          <a:noFill/>
        </p:spPr>
        <p:txBody>
          <a:bodyPr wrap="square" rtlCol="0">
            <a:spAutoFit/>
          </a:bodyPr>
          <a:lstStyle/>
          <a:p>
            <a:pPr algn="r"/>
            <a:r>
              <a:rPr lang="ru-RU" sz="2400" dirty="0">
                <a:solidFill>
                  <a:srgbClr val="7030A0"/>
                </a:solidFill>
              </a:rPr>
              <a:t>Содержание</a:t>
            </a:r>
          </a:p>
        </p:txBody>
      </p:sp>
      <p:sp>
        <p:nvSpPr>
          <p:cNvPr id="7" name="TextBox 6">
            <a:extLst>
              <a:ext uri="{FF2B5EF4-FFF2-40B4-BE49-F238E27FC236}">
                <a16:creationId xmlns:a16="http://schemas.microsoft.com/office/drawing/2014/main" id="{3F6AD42E-8D01-4889-B2FA-07E5FE85D3DC}"/>
              </a:ext>
            </a:extLst>
          </p:cNvPr>
          <p:cNvSpPr txBox="1"/>
          <p:nvPr/>
        </p:nvSpPr>
        <p:spPr>
          <a:xfrm>
            <a:off x="75937" y="1101038"/>
            <a:ext cx="11902177" cy="6124754"/>
          </a:xfrm>
          <a:prstGeom prst="rect">
            <a:avLst/>
          </a:prstGeom>
          <a:noFill/>
        </p:spPr>
        <p:txBody>
          <a:bodyPr wrap="square" rtlCol="0">
            <a:spAutoFit/>
          </a:bodyPr>
          <a:lstStyle/>
          <a:p>
            <a:pPr marL="457200" indent="-457200">
              <a:buFont typeface="+mj-lt"/>
              <a:buAutoNum type="arabicPeriod"/>
            </a:pPr>
            <a:r>
              <a:rPr lang="ru-RU" sz="2300" dirty="0"/>
              <a:t>Особенности отчетного доклада…………………………………………………………………………..………………3</a:t>
            </a:r>
          </a:p>
          <a:p>
            <a:pPr marL="457200" indent="-457200">
              <a:buFont typeface="+mj-lt"/>
              <a:buAutoNum type="arabicPeriod"/>
            </a:pPr>
            <a:r>
              <a:rPr lang="ru-RU" sz="2300" dirty="0"/>
              <a:t>Ресурсы Уполномоченного……………………………………………………………………………..…………………….4</a:t>
            </a:r>
          </a:p>
          <a:p>
            <a:pPr marL="457200" indent="-457200">
              <a:buFont typeface="+mj-lt"/>
              <a:buAutoNum type="arabicPeriod"/>
            </a:pPr>
            <a:r>
              <a:rPr lang="ru-RU" sz="2300" dirty="0"/>
              <a:t>Цель работы……………………………………………………………………………………………………..…………………...5</a:t>
            </a:r>
          </a:p>
          <a:p>
            <a:pPr marL="457200" indent="-457200">
              <a:buFont typeface="+mj-lt"/>
              <a:buAutoNum type="arabicPeriod"/>
            </a:pPr>
            <a:r>
              <a:rPr lang="ru-RU" sz="2300" dirty="0"/>
              <a:t>Численность субъектов предпринимательства………………………………………….………….…………….6</a:t>
            </a:r>
          </a:p>
          <a:p>
            <a:pPr marL="457200" indent="-457200">
              <a:buFont typeface="+mj-lt"/>
              <a:buAutoNum type="arabicPeriod"/>
            </a:pPr>
            <a:r>
              <a:rPr lang="ru-RU" sz="2300" dirty="0"/>
              <a:t>Опрос института П.А. Столыпина………………………………………….………………………………………….…..9</a:t>
            </a:r>
          </a:p>
          <a:p>
            <a:pPr marL="457200" indent="-457200">
              <a:buFont typeface="+mj-lt"/>
              <a:buAutoNum type="arabicPeriod"/>
            </a:pPr>
            <a:r>
              <a:rPr lang="ru-RU" sz="2300" dirty="0"/>
              <a:t>ТОП-3 условий оказывающих наибольшее отрицательное влияние на бизнес по итогам 2024 г…………………………………………………………………………………………………………...……………….……..20</a:t>
            </a:r>
          </a:p>
          <a:p>
            <a:pPr marL="457200" indent="-457200">
              <a:buFont typeface="+mj-lt"/>
              <a:buAutoNum type="arabicPeriod"/>
            </a:pPr>
            <a:r>
              <a:rPr lang="ru-RU" sz="2300" dirty="0"/>
              <a:t>Данные Минэкономразвития Калужской области……………………………………………………………..21</a:t>
            </a:r>
          </a:p>
          <a:p>
            <a:pPr marL="457200" indent="-457200">
              <a:buFont typeface="+mj-lt"/>
              <a:buAutoNum type="arabicPeriod"/>
            </a:pPr>
            <a:r>
              <a:rPr lang="ru-RU" sz="2300" dirty="0"/>
              <a:t>Ключевые показатели индекса административного давления – 2024 КО………………..………22</a:t>
            </a:r>
          </a:p>
          <a:p>
            <a:pPr marL="457200" indent="-457200">
              <a:buFont typeface="+mj-lt"/>
              <a:buAutoNum type="arabicPeriod"/>
            </a:pPr>
            <a:r>
              <a:rPr lang="ru-RU" sz="2300" dirty="0"/>
              <a:t>Уголовное преследование…………………………………………………………………………………..……...……..25</a:t>
            </a:r>
          </a:p>
          <a:p>
            <a:pPr marL="457200" indent="-457200">
              <a:buFont typeface="+mj-lt"/>
              <a:buAutoNum type="arabicPeriod"/>
            </a:pPr>
            <a:r>
              <a:rPr lang="ru-RU" sz="2300" dirty="0"/>
              <a:t>Основные показатели. Работа с жалобами………………………………………………………..………………26</a:t>
            </a:r>
          </a:p>
          <a:p>
            <a:pPr marL="457200" indent="-457200">
              <a:buFont typeface="+mj-lt"/>
              <a:buAutoNum type="arabicPeriod"/>
            </a:pPr>
            <a:r>
              <a:rPr lang="ru-RU" sz="2300" dirty="0"/>
              <a:t>Привлечение должностных лиц к ответственности. Показатель АСИ…………………..…………..32</a:t>
            </a:r>
          </a:p>
          <a:p>
            <a:pPr marL="457200" indent="-457200">
              <a:buFont typeface="+mj-lt"/>
              <a:buAutoNum type="arabicPeriod"/>
            </a:pPr>
            <a:r>
              <a:rPr lang="ru-RU" sz="2300" dirty="0"/>
              <a:t>Оценка регулирующего воздействия проектов нормативных правовых актов. Показатель АСИ……………………………………………………………………………………………………………………………………….33</a:t>
            </a:r>
          </a:p>
          <a:p>
            <a:pPr marL="457200" indent="-457200">
              <a:buFont typeface="+mj-lt"/>
              <a:buAutoNum type="arabicPeriod"/>
            </a:pPr>
            <a:r>
              <a:rPr lang="ru-RU" sz="2300" dirty="0"/>
              <a:t>Экспертиза действующих нормативных правовых актов. Показатель АСИ………………..…….34</a:t>
            </a:r>
          </a:p>
          <a:p>
            <a:pPr marL="457200" indent="-457200">
              <a:buFont typeface="+mj-lt"/>
              <a:buAutoNum type="arabicPeriod"/>
            </a:pPr>
            <a:r>
              <a:rPr lang="ru-RU" sz="2300" dirty="0"/>
              <a:t>Другие разделы доклада…………………………………………………………………………………………………….35</a:t>
            </a:r>
          </a:p>
          <a:p>
            <a:pPr marL="457200" indent="-457200">
              <a:buFont typeface="+mj-lt"/>
              <a:buAutoNum type="arabicPeriod"/>
            </a:pPr>
            <a:endParaRPr lang="ru-RU" sz="2400" dirty="0"/>
          </a:p>
        </p:txBody>
      </p:sp>
    </p:spTree>
    <p:extLst>
      <p:ext uri="{BB962C8B-B14F-4D97-AF65-F5344CB8AC3E}">
        <p14:creationId xmlns:p14="http://schemas.microsoft.com/office/powerpoint/2010/main" val="614469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7" name="TextBox 6">
            <a:extLst>
              <a:ext uri="{FF2B5EF4-FFF2-40B4-BE49-F238E27FC236}">
                <a16:creationId xmlns:a16="http://schemas.microsoft.com/office/drawing/2014/main" id="{3F6AD42E-8D01-4889-B2FA-07E5FE85D3DC}"/>
              </a:ext>
            </a:extLst>
          </p:cNvPr>
          <p:cNvSpPr txBox="1"/>
          <p:nvPr/>
        </p:nvSpPr>
        <p:spPr>
          <a:xfrm>
            <a:off x="633045" y="1653156"/>
            <a:ext cx="11240541" cy="1077218"/>
          </a:xfrm>
          <a:prstGeom prst="rect">
            <a:avLst/>
          </a:prstGeom>
          <a:noFill/>
        </p:spPr>
        <p:txBody>
          <a:bodyPr wrap="square" rtlCol="0">
            <a:spAutoFit/>
          </a:bodyPr>
          <a:lstStyle/>
          <a:p>
            <a:pPr algn="ctr"/>
            <a:r>
              <a:rPr lang="ru-RU" sz="3200" b="1" dirty="0"/>
              <a:t>ТОП-3 условий оказывающих наибольшее отрицательное влияние на бизнес по итогам 2024 г.</a:t>
            </a:r>
            <a:endParaRPr lang="ru-RU" sz="2800" dirty="0"/>
          </a:p>
        </p:txBody>
      </p:sp>
      <p:sp>
        <p:nvSpPr>
          <p:cNvPr id="8" name="TextBox 7">
            <a:extLst>
              <a:ext uri="{FF2B5EF4-FFF2-40B4-BE49-F238E27FC236}">
                <a16:creationId xmlns:a16="http://schemas.microsoft.com/office/drawing/2014/main" id="{80674BBA-7D97-4A44-8D8A-92582671E49C}"/>
              </a:ext>
            </a:extLst>
          </p:cNvPr>
          <p:cNvSpPr txBox="1"/>
          <p:nvPr/>
        </p:nvSpPr>
        <p:spPr>
          <a:xfrm>
            <a:off x="3756074" y="2730374"/>
            <a:ext cx="7047914" cy="3046988"/>
          </a:xfrm>
          <a:prstGeom prst="rect">
            <a:avLst/>
          </a:prstGeom>
          <a:noFill/>
        </p:spPr>
        <p:txBody>
          <a:bodyPr wrap="square" rtlCol="0">
            <a:spAutoFit/>
          </a:bodyPr>
          <a:lstStyle/>
          <a:p>
            <a:pPr algn="just"/>
            <a:endParaRPr lang="ru-RU" sz="3200" b="1" dirty="0"/>
          </a:p>
          <a:p>
            <a:pPr marL="514350" indent="-514350" algn="just">
              <a:buAutoNum type="arabicPeriod"/>
            </a:pPr>
            <a:r>
              <a:rPr lang="ru-RU" sz="3200" dirty="0"/>
              <a:t>Высокая инфляция.</a:t>
            </a:r>
          </a:p>
          <a:p>
            <a:pPr algn="just"/>
            <a:endParaRPr lang="ru-RU" sz="3200" dirty="0"/>
          </a:p>
          <a:p>
            <a:pPr marL="514350" indent="-514350" algn="just">
              <a:buFont typeface="+mj-lt"/>
              <a:buAutoNum type="arabicPeriod" startAt="2"/>
            </a:pPr>
            <a:r>
              <a:rPr lang="ru-RU" sz="3200" dirty="0"/>
              <a:t>Высокая ключевая ставка ЦБ.</a:t>
            </a:r>
          </a:p>
          <a:p>
            <a:pPr algn="just"/>
            <a:endParaRPr lang="ru-RU" sz="3200" dirty="0"/>
          </a:p>
          <a:p>
            <a:pPr marL="514350" indent="-514350" algn="just">
              <a:buFont typeface="+mj-lt"/>
              <a:buAutoNum type="arabicPeriod" startAt="3"/>
            </a:pPr>
            <a:r>
              <a:rPr lang="ru-RU" sz="3200" dirty="0"/>
              <a:t>Дефицит кадров.</a:t>
            </a:r>
          </a:p>
        </p:txBody>
      </p:sp>
      <p:sp>
        <p:nvSpPr>
          <p:cNvPr id="9" name="TextBox 8">
            <a:extLst>
              <a:ext uri="{FF2B5EF4-FFF2-40B4-BE49-F238E27FC236}">
                <a16:creationId xmlns:a16="http://schemas.microsoft.com/office/drawing/2014/main" id="{DFC5CCE9-630D-4812-ABF9-8159D28659A8}"/>
              </a:ext>
            </a:extLst>
          </p:cNvPr>
          <p:cNvSpPr txBox="1"/>
          <p:nvPr/>
        </p:nvSpPr>
        <p:spPr>
          <a:xfrm>
            <a:off x="6695217" y="338500"/>
            <a:ext cx="5338162" cy="461665"/>
          </a:xfrm>
          <a:prstGeom prst="rect">
            <a:avLst/>
          </a:prstGeom>
          <a:noFill/>
        </p:spPr>
        <p:txBody>
          <a:bodyPr wrap="square" rtlCol="0">
            <a:spAutoFit/>
          </a:bodyPr>
          <a:lstStyle/>
          <a:p>
            <a:pPr algn="r"/>
            <a:r>
              <a:rPr lang="ru-RU" sz="2400" dirty="0">
                <a:solidFill>
                  <a:srgbClr val="7030A0"/>
                </a:solidFill>
              </a:rPr>
              <a:t>Опрос института П.А. Столыпина.</a:t>
            </a:r>
          </a:p>
        </p:txBody>
      </p:sp>
    </p:spTree>
    <p:extLst>
      <p:ext uri="{BB962C8B-B14F-4D97-AF65-F5344CB8AC3E}">
        <p14:creationId xmlns:p14="http://schemas.microsoft.com/office/powerpoint/2010/main" val="3229762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7" name="TextBox 6">
            <a:extLst>
              <a:ext uri="{FF2B5EF4-FFF2-40B4-BE49-F238E27FC236}">
                <a16:creationId xmlns:a16="http://schemas.microsoft.com/office/drawing/2014/main" id="{3F6AD42E-8D01-4889-B2FA-07E5FE85D3DC}"/>
              </a:ext>
            </a:extLst>
          </p:cNvPr>
          <p:cNvSpPr txBox="1"/>
          <p:nvPr/>
        </p:nvSpPr>
        <p:spPr>
          <a:xfrm>
            <a:off x="158621" y="1246495"/>
            <a:ext cx="11714965" cy="5493812"/>
          </a:xfrm>
          <a:prstGeom prst="rect">
            <a:avLst/>
          </a:prstGeom>
          <a:noFill/>
        </p:spPr>
        <p:txBody>
          <a:bodyPr wrap="square" rtlCol="0">
            <a:spAutoFit/>
          </a:bodyPr>
          <a:lstStyle/>
          <a:p>
            <a:r>
              <a:rPr lang="ru-RU" sz="2700" dirty="0"/>
              <a:t>Оборот организаций области за 2024 год увеличился на 17,7 % в действующих ценах к аналогичному периоду 2023 года и составил - 2 140 633,2 млн рублей. </a:t>
            </a:r>
          </a:p>
          <a:p>
            <a:r>
              <a:rPr lang="ru-RU" sz="2700" dirty="0"/>
              <a:t>Рост выпуска товаров и услуг наблюдался в промышленном производстве, сельском хозяйстве, розничной торговле и платных услугах населению.</a:t>
            </a:r>
          </a:p>
          <a:p>
            <a:r>
              <a:rPr lang="ru-RU" sz="2700" dirty="0"/>
              <a:t>Объем </a:t>
            </a:r>
            <a:r>
              <a:rPr lang="ru-RU" sz="2700" b="1" dirty="0"/>
              <a:t>промышленного производства </a:t>
            </a:r>
            <a:r>
              <a:rPr lang="ru-RU" sz="2700" dirty="0"/>
              <a:t>в 2024 году составил 1 124 649,0 млн рублей, темп роста 121,6 % в фактических ценах к 2023 году. Индекс промышленного производства в январе-декабре 2024 года по сравнению с январем-декабрем 2023 года составил 110,5 %.</a:t>
            </a:r>
          </a:p>
          <a:p>
            <a:r>
              <a:rPr lang="ru-RU" sz="2700" dirty="0"/>
              <a:t>За 2024 год </a:t>
            </a:r>
            <a:r>
              <a:rPr lang="ru-RU" sz="2700" b="1" dirty="0"/>
              <a:t>объем производства валовой сельскохозяйственной продукции     </a:t>
            </a:r>
            <a:r>
              <a:rPr lang="ru-RU" sz="2700" dirty="0"/>
              <a:t>в хозяйствах всех категорий составил 92 797,3 млн рублей, индекс физического объёма к соответствующему периоду прошлого года – 100,9 %, в том числе в сельскохозяйственных организациях – 73 417,5 млн рублей (103,7%).</a:t>
            </a:r>
          </a:p>
        </p:txBody>
      </p:sp>
      <p:sp>
        <p:nvSpPr>
          <p:cNvPr id="9" name="TextBox 8">
            <a:extLst>
              <a:ext uri="{FF2B5EF4-FFF2-40B4-BE49-F238E27FC236}">
                <a16:creationId xmlns:a16="http://schemas.microsoft.com/office/drawing/2014/main" id="{DFC5CCE9-630D-4812-ABF9-8159D28659A8}"/>
              </a:ext>
            </a:extLst>
          </p:cNvPr>
          <p:cNvSpPr txBox="1"/>
          <p:nvPr/>
        </p:nvSpPr>
        <p:spPr>
          <a:xfrm>
            <a:off x="6695217" y="338500"/>
            <a:ext cx="5338162" cy="830997"/>
          </a:xfrm>
          <a:prstGeom prst="rect">
            <a:avLst/>
          </a:prstGeom>
          <a:noFill/>
        </p:spPr>
        <p:txBody>
          <a:bodyPr wrap="square" rtlCol="0">
            <a:spAutoFit/>
          </a:bodyPr>
          <a:lstStyle/>
          <a:p>
            <a:pPr algn="r"/>
            <a:r>
              <a:rPr lang="ru-RU" sz="2400" dirty="0">
                <a:solidFill>
                  <a:srgbClr val="7030A0"/>
                </a:solidFill>
              </a:rPr>
              <a:t>Данные Минэкономразвития Калужской области.</a:t>
            </a:r>
          </a:p>
        </p:txBody>
      </p:sp>
    </p:spTree>
    <p:extLst>
      <p:ext uri="{BB962C8B-B14F-4D97-AF65-F5344CB8AC3E}">
        <p14:creationId xmlns:p14="http://schemas.microsoft.com/office/powerpoint/2010/main" val="1646536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7" name="TextBox 6">
            <a:extLst>
              <a:ext uri="{FF2B5EF4-FFF2-40B4-BE49-F238E27FC236}">
                <a16:creationId xmlns:a16="http://schemas.microsoft.com/office/drawing/2014/main" id="{3F6AD42E-8D01-4889-B2FA-07E5FE85D3DC}"/>
              </a:ext>
            </a:extLst>
          </p:cNvPr>
          <p:cNvSpPr txBox="1"/>
          <p:nvPr/>
        </p:nvSpPr>
        <p:spPr>
          <a:xfrm>
            <a:off x="238516" y="1300690"/>
            <a:ext cx="11714965" cy="461665"/>
          </a:xfrm>
          <a:prstGeom prst="rect">
            <a:avLst/>
          </a:prstGeom>
          <a:noFill/>
        </p:spPr>
        <p:txBody>
          <a:bodyPr wrap="square" rtlCol="0">
            <a:spAutoFit/>
          </a:bodyPr>
          <a:lstStyle/>
          <a:p>
            <a:pPr algn="ctr"/>
            <a:r>
              <a:rPr lang="ru-RU" sz="2400" b="1" dirty="0"/>
              <a:t> ДОЛЯ ПРЕДУПРЕЖДЕНИЙ* ОТ ОБЩЕГО ЧИСЛА НАКАЗАНИЙ  (P1</a:t>
            </a:r>
            <a:r>
              <a:rPr lang="ru-RU" b="1" dirty="0"/>
              <a:t>)</a:t>
            </a:r>
            <a:endParaRPr lang="ru-RU" sz="2700" dirty="0"/>
          </a:p>
        </p:txBody>
      </p:sp>
      <p:sp>
        <p:nvSpPr>
          <p:cNvPr id="9" name="TextBox 8">
            <a:extLst>
              <a:ext uri="{FF2B5EF4-FFF2-40B4-BE49-F238E27FC236}">
                <a16:creationId xmlns:a16="http://schemas.microsoft.com/office/drawing/2014/main" id="{DFC5CCE9-630D-4812-ABF9-8159D28659A8}"/>
              </a:ext>
            </a:extLst>
          </p:cNvPr>
          <p:cNvSpPr txBox="1"/>
          <p:nvPr/>
        </p:nvSpPr>
        <p:spPr>
          <a:xfrm>
            <a:off x="5711483" y="338500"/>
            <a:ext cx="6321896" cy="830997"/>
          </a:xfrm>
          <a:prstGeom prst="rect">
            <a:avLst/>
          </a:prstGeom>
          <a:noFill/>
        </p:spPr>
        <p:txBody>
          <a:bodyPr wrap="square" rtlCol="0">
            <a:spAutoFit/>
          </a:bodyPr>
          <a:lstStyle/>
          <a:p>
            <a:pPr algn="r"/>
            <a:r>
              <a:rPr lang="ru-RU" sz="2400" dirty="0">
                <a:solidFill>
                  <a:srgbClr val="7030A0"/>
                </a:solidFill>
              </a:rPr>
              <a:t>Ключевые показатели индекса административного давления – 2024 КО</a:t>
            </a:r>
          </a:p>
        </p:txBody>
      </p:sp>
      <p:graphicFrame>
        <p:nvGraphicFramePr>
          <p:cNvPr id="4" name="Таблица 3">
            <a:extLst>
              <a:ext uri="{FF2B5EF4-FFF2-40B4-BE49-F238E27FC236}">
                <a16:creationId xmlns:a16="http://schemas.microsoft.com/office/drawing/2014/main" id="{0E606A79-B72F-4DB7-8BE2-5A371A5CBE45}"/>
              </a:ext>
            </a:extLst>
          </p:cNvPr>
          <p:cNvGraphicFramePr>
            <a:graphicFrameLocks noGrp="1"/>
          </p:cNvGraphicFramePr>
          <p:nvPr>
            <p:extLst>
              <p:ext uri="{D42A27DB-BD31-4B8C-83A1-F6EECF244321}">
                <p14:modId xmlns:p14="http://schemas.microsoft.com/office/powerpoint/2010/main" val="2843527160"/>
              </p:ext>
            </p:extLst>
          </p:nvPr>
        </p:nvGraphicFramePr>
        <p:xfrm>
          <a:off x="158619" y="1816550"/>
          <a:ext cx="11874757" cy="4388105"/>
        </p:xfrm>
        <a:graphic>
          <a:graphicData uri="http://schemas.openxmlformats.org/drawingml/2006/table">
            <a:tbl>
              <a:tblPr firstRow="1" firstCol="1" bandRow="1">
                <a:tableStyleId>{69012ECD-51FC-41F1-AA8D-1B2483CD663E}</a:tableStyleId>
              </a:tblPr>
              <a:tblGrid>
                <a:gridCol w="6939778">
                  <a:extLst>
                    <a:ext uri="{9D8B030D-6E8A-4147-A177-3AD203B41FA5}">
                      <a16:colId xmlns:a16="http://schemas.microsoft.com/office/drawing/2014/main" val="2981512661"/>
                    </a:ext>
                  </a:extLst>
                </a:gridCol>
                <a:gridCol w="1016131">
                  <a:extLst>
                    <a:ext uri="{9D8B030D-6E8A-4147-A177-3AD203B41FA5}">
                      <a16:colId xmlns:a16="http://schemas.microsoft.com/office/drawing/2014/main" val="4075498898"/>
                    </a:ext>
                  </a:extLst>
                </a:gridCol>
                <a:gridCol w="988668">
                  <a:extLst>
                    <a:ext uri="{9D8B030D-6E8A-4147-A177-3AD203B41FA5}">
                      <a16:colId xmlns:a16="http://schemas.microsoft.com/office/drawing/2014/main" val="2842349207"/>
                    </a:ext>
                  </a:extLst>
                </a:gridCol>
                <a:gridCol w="1054339">
                  <a:extLst>
                    <a:ext uri="{9D8B030D-6E8A-4147-A177-3AD203B41FA5}">
                      <a16:colId xmlns:a16="http://schemas.microsoft.com/office/drawing/2014/main" val="4257835271"/>
                    </a:ext>
                  </a:extLst>
                </a:gridCol>
                <a:gridCol w="1875841">
                  <a:extLst>
                    <a:ext uri="{9D8B030D-6E8A-4147-A177-3AD203B41FA5}">
                      <a16:colId xmlns:a16="http://schemas.microsoft.com/office/drawing/2014/main" val="642444265"/>
                    </a:ext>
                  </a:extLst>
                </a:gridCol>
              </a:tblGrid>
              <a:tr h="1278342">
                <a:tc>
                  <a:txBody>
                    <a:bodyPr/>
                    <a:lstStyle/>
                    <a:p>
                      <a:pPr>
                        <a:lnSpc>
                          <a:spcPct val="107000"/>
                        </a:lnSpc>
                        <a:spcAft>
                          <a:spcPts val="0"/>
                        </a:spcAft>
                      </a:pPr>
                      <a:r>
                        <a:rPr lang="ru-RU" sz="2000" dirty="0">
                          <a:solidFill>
                            <a:schemeClr val="bg1"/>
                          </a:solidFill>
                          <a:effectLst/>
                        </a:rPr>
                        <a:t> </a:t>
                      </a:r>
                      <a:endParaRPr lang="ru-RU"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2000" dirty="0">
                          <a:solidFill>
                            <a:schemeClr val="bg1"/>
                          </a:solidFill>
                          <a:effectLst/>
                        </a:rPr>
                        <a:t>2024 год</a:t>
                      </a:r>
                      <a:endParaRPr lang="ru-RU"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2023 год</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2022 год</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Среднероссийский показатель </a:t>
                      </a:r>
                    </a:p>
                    <a:p>
                      <a:pPr algn="ctr">
                        <a:lnSpc>
                          <a:spcPct val="107000"/>
                        </a:lnSpc>
                        <a:spcAft>
                          <a:spcPts val="0"/>
                        </a:spcAft>
                      </a:pPr>
                      <a:r>
                        <a:rPr lang="ru-RU" sz="2000">
                          <a:effectLst/>
                        </a:rPr>
                        <a:t>2022 года</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7876113"/>
                  </a:ext>
                </a:extLst>
              </a:tr>
              <a:tr h="366835">
                <a:tc>
                  <a:txBody>
                    <a:bodyPr/>
                    <a:lstStyle/>
                    <a:p>
                      <a:pPr>
                        <a:lnSpc>
                          <a:spcPct val="107000"/>
                        </a:lnSpc>
                        <a:spcAft>
                          <a:spcPts val="0"/>
                        </a:spcAft>
                      </a:pPr>
                      <a:r>
                        <a:rPr lang="ru-RU" sz="2000" dirty="0">
                          <a:effectLst/>
                        </a:rPr>
                        <a:t>Управление Роспотребнадзора по Калужской области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2000">
                          <a:effectLst/>
                        </a:rPr>
                        <a:t>82,2%</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2000">
                          <a:effectLst/>
                        </a:rPr>
                        <a:t>59,7%</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32,9%</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22,7%</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9695068"/>
                  </a:ext>
                </a:extLst>
              </a:tr>
              <a:tr h="614143">
                <a:tc>
                  <a:txBody>
                    <a:bodyPr/>
                    <a:lstStyle/>
                    <a:p>
                      <a:pPr>
                        <a:lnSpc>
                          <a:spcPct val="107000"/>
                        </a:lnSpc>
                        <a:spcAft>
                          <a:spcPts val="0"/>
                        </a:spcAft>
                      </a:pPr>
                      <a:r>
                        <a:rPr lang="ru-RU" sz="2000" dirty="0">
                          <a:effectLst/>
                        </a:rPr>
                        <a:t>Межрегиональное Управление Росприроднадзора по г. Москве и Калужской области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2000" dirty="0">
                          <a:effectLst/>
                        </a:rPr>
                        <a:t>4,5%</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5,0%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43,5%</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31,4%</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2404369"/>
                  </a:ext>
                </a:extLst>
              </a:tr>
              <a:tr h="614143">
                <a:tc>
                  <a:txBody>
                    <a:bodyPr/>
                    <a:lstStyle/>
                    <a:p>
                      <a:pPr>
                        <a:lnSpc>
                          <a:spcPct val="107000"/>
                        </a:lnSpc>
                        <a:spcAft>
                          <a:spcPts val="0"/>
                        </a:spcAft>
                      </a:pPr>
                      <a:r>
                        <a:rPr lang="ru-RU" sz="2000" dirty="0">
                          <a:effectLst/>
                        </a:rPr>
                        <a:t> Управление Россельхознадзора по Брянской, Смоленской и Калужской областям</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2000" dirty="0">
                          <a:effectLst/>
                        </a:rPr>
                        <a:t>19,1%</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2000" dirty="0">
                          <a:effectLst/>
                        </a:rPr>
                        <a:t>23,1%</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34,9%</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24,9%</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2233477"/>
                  </a:ext>
                </a:extLst>
              </a:tr>
              <a:tr h="366835">
                <a:tc>
                  <a:txBody>
                    <a:bodyPr/>
                    <a:lstStyle/>
                    <a:p>
                      <a:pPr>
                        <a:lnSpc>
                          <a:spcPct val="107000"/>
                        </a:lnSpc>
                        <a:spcAft>
                          <a:spcPts val="0"/>
                        </a:spcAft>
                      </a:pPr>
                      <a:r>
                        <a:rPr lang="ru-RU" sz="2000" dirty="0" err="1">
                          <a:effectLst/>
                        </a:rPr>
                        <a:t>Приокское</a:t>
                      </a:r>
                      <a:r>
                        <a:rPr lang="ru-RU" sz="2000" dirty="0">
                          <a:effectLst/>
                        </a:rPr>
                        <a:t> управление  Ростехнадзора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2000">
                          <a:effectLst/>
                        </a:rPr>
                        <a:t>70,0%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2000" dirty="0">
                          <a:effectLst/>
                        </a:rPr>
                        <a:t>70,6%</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44,0%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14,1%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045976"/>
                  </a:ext>
                </a:extLst>
              </a:tr>
              <a:tr h="366835">
                <a:tc>
                  <a:txBody>
                    <a:bodyPr/>
                    <a:lstStyle/>
                    <a:p>
                      <a:pPr>
                        <a:lnSpc>
                          <a:spcPct val="107000"/>
                        </a:lnSpc>
                        <a:spcAft>
                          <a:spcPts val="0"/>
                        </a:spcAft>
                      </a:pPr>
                      <a:r>
                        <a:rPr lang="ru-RU" sz="2000">
                          <a:effectLst/>
                        </a:rPr>
                        <a:t> ТО по Калужской области Ространснадзора по ЦФО</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2000">
                          <a:effectLst/>
                        </a:rPr>
                        <a:t>51,4%</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2000" dirty="0">
                          <a:effectLst/>
                        </a:rPr>
                        <a:t>78,9%</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41,4%</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31,1%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9960426"/>
                  </a:ext>
                </a:extLst>
              </a:tr>
              <a:tr h="366835">
                <a:tc>
                  <a:txBody>
                    <a:bodyPr/>
                    <a:lstStyle/>
                    <a:p>
                      <a:pPr>
                        <a:lnSpc>
                          <a:spcPct val="107000"/>
                        </a:lnSpc>
                        <a:spcAft>
                          <a:spcPts val="0"/>
                        </a:spcAft>
                      </a:pPr>
                      <a:r>
                        <a:rPr lang="ru-RU" sz="2000">
                          <a:effectLst/>
                        </a:rPr>
                        <a:t> ГУ МЧС России по Калужской области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2000">
                          <a:effectLst/>
                        </a:rPr>
                        <a:t> 90%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2000">
                          <a:effectLst/>
                        </a:rPr>
                        <a:t>93,1%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dirty="0">
                          <a:effectLst/>
                        </a:rPr>
                        <a:t>89,5%</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dirty="0">
                          <a:effectLst/>
                        </a:rPr>
                        <a:t>80,3%</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9870458"/>
                  </a:ext>
                </a:extLst>
              </a:tr>
              <a:tr h="366835">
                <a:tc>
                  <a:txBody>
                    <a:bodyPr/>
                    <a:lstStyle/>
                    <a:p>
                      <a:pPr>
                        <a:lnSpc>
                          <a:spcPct val="107000"/>
                        </a:lnSpc>
                        <a:spcAft>
                          <a:spcPts val="0"/>
                        </a:spcAft>
                      </a:pPr>
                      <a:r>
                        <a:rPr lang="ru-RU" sz="2000">
                          <a:effectLst/>
                        </a:rPr>
                        <a:t>ГИТ в Калужской области </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2000">
                          <a:effectLst/>
                        </a:rPr>
                        <a:t>64,5%</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2000">
                          <a:effectLst/>
                        </a:rPr>
                        <a:t>53,4%</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82,7%</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dirty="0">
                          <a:effectLst/>
                        </a:rPr>
                        <a:t>36,2%</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4704868"/>
                  </a:ext>
                </a:extLst>
              </a:tr>
            </a:tbl>
          </a:graphicData>
        </a:graphic>
      </p:graphicFrame>
      <p:sp>
        <p:nvSpPr>
          <p:cNvPr id="5" name="TextBox 4">
            <a:extLst>
              <a:ext uri="{FF2B5EF4-FFF2-40B4-BE49-F238E27FC236}">
                <a16:creationId xmlns:a16="http://schemas.microsoft.com/office/drawing/2014/main" id="{EBCCFCB2-9295-4A20-BB07-708DCF2A3B7E}"/>
              </a:ext>
            </a:extLst>
          </p:cNvPr>
          <p:cNvSpPr txBox="1"/>
          <p:nvPr/>
        </p:nvSpPr>
        <p:spPr>
          <a:xfrm>
            <a:off x="198567" y="6258850"/>
            <a:ext cx="11794860" cy="646331"/>
          </a:xfrm>
          <a:prstGeom prst="rect">
            <a:avLst/>
          </a:prstGeom>
          <a:noFill/>
        </p:spPr>
        <p:txBody>
          <a:bodyPr wrap="square" rtlCol="0">
            <a:spAutoFit/>
          </a:bodyPr>
          <a:lstStyle/>
          <a:p>
            <a:r>
              <a:rPr lang="ru-RU"/>
              <a:t>* — это один из видов административного наказания, выраженный в официальном порицании виновного лица, вынесенный в письменной форме</a:t>
            </a:r>
          </a:p>
        </p:txBody>
      </p:sp>
    </p:spTree>
    <p:extLst>
      <p:ext uri="{BB962C8B-B14F-4D97-AF65-F5344CB8AC3E}">
        <p14:creationId xmlns:p14="http://schemas.microsoft.com/office/powerpoint/2010/main" val="3323639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7" name="TextBox 6">
            <a:extLst>
              <a:ext uri="{FF2B5EF4-FFF2-40B4-BE49-F238E27FC236}">
                <a16:creationId xmlns:a16="http://schemas.microsoft.com/office/drawing/2014/main" id="{3F6AD42E-8D01-4889-B2FA-07E5FE85D3DC}"/>
              </a:ext>
            </a:extLst>
          </p:cNvPr>
          <p:cNvSpPr txBox="1"/>
          <p:nvPr/>
        </p:nvSpPr>
        <p:spPr>
          <a:xfrm>
            <a:off x="238516" y="1300690"/>
            <a:ext cx="11714965" cy="830997"/>
          </a:xfrm>
          <a:prstGeom prst="rect">
            <a:avLst/>
          </a:prstGeom>
          <a:noFill/>
        </p:spPr>
        <p:txBody>
          <a:bodyPr wrap="square" rtlCol="0">
            <a:spAutoFit/>
          </a:bodyPr>
          <a:lstStyle/>
          <a:p>
            <a:pPr algn="ctr"/>
            <a:r>
              <a:rPr lang="ru-RU" sz="2400" b="1" dirty="0"/>
              <a:t> ДОЛЯ ЮЛ И ИП, ПОДВЕРГНУТЫХ КОНТРОЛЮ И НАДЗОРУ ОТ ОБЩЕГО ЧИСЛА ПОДКОНТРОЛЬНЫХ (P2)</a:t>
            </a:r>
            <a:endParaRPr lang="ru-RU" sz="2700" dirty="0"/>
          </a:p>
        </p:txBody>
      </p:sp>
      <p:sp>
        <p:nvSpPr>
          <p:cNvPr id="9" name="TextBox 8">
            <a:extLst>
              <a:ext uri="{FF2B5EF4-FFF2-40B4-BE49-F238E27FC236}">
                <a16:creationId xmlns:a16="http://schemas.microsoft.com/office/drawing/2014/main" id="{DFC5CCE9-630D-4812-ABF9-8159D28659A8}"/>
              </a:ext>
            </a:extLst>
          </p:cNvPr>
          <p:cNvSpPr txBox="1"/>
          <p:nvPr/>
        </p:nvSpPr>
        <p:spPr>
          <a:xfrm>
            <a:off x="5711483" y="338500"/>
            <a:ext cx="6321896" cy="830997"/>
          </a:xfrm>
          <a:prstGeom prst="rect">
            <a:avLst/>
          </a:prstGeom>
          <a:noFill/>
        </p:spPr>
        <p:txBody>
          <a:bodyPr wrap="square" rtlCol="0">
            <a:spAutoFit/>
          </a:bodyPr>
          <a:lstStyle/>
          <a:p>
            <a:pPr algn="r"/>
            <a:r>
              <a:rPr lang="ru-RU" sz="2400" dirty="0">
                <a:solidFill>
                  <a:srgbClr val="7030A0"/>
                </a:solidFill>
              </a:rPr>
              <a:t>Ключевые показатели индекса административного давления – 2024 КО</a:t>
            </a:r>
          </a:p>
        </p:txBody>
      </p:sp>
      <p:graphicFrame>
        <p:nvGraphicFramePr>
          <p:cNvPr id="6" name="Таблица 5">
            <a:extLst>
              <a:ext uri="{FF2B5EF4-FFF2-40B4-BE49-F238E27FC236}">
                <a16:creationId xmlns:a16="http://schemas.microsoft.com/office/drawing/2014/main" id="{6A176FED-E6F0-441C-9157-1689A3D70769}"/>
              </a:ext>
            </a:extLst>
          </p:cNvPr>
          <p:cNvGraphicFramePr>
            <a:graphicFrameLocks noGrp="1"/>
          </p:cNvGraphicFramePr>
          <p:nvPr>
            <p:extLst>
              <p:ext uri="{D42A27DB-BD31-4B8C-83A1-F6EECF244321}">
                <p14:modId xmlns:p14="http://schemas.microsoft.com/office/powerpoint/2010/main" val="3592589255"/>
              </p:ext>
            </p:extLst>
          </p:nvPr>
        </p:nvGraphicFramePr>
        <p:xfrm>
          <a:off x="238516" y="2185881"/>
          <a:ext cx="11714964" cy="4524406"/>
        </p:xfrm>
        <a:graphic>
          <a:graphicData uri="http://schemas.openxmlformats.org/drawingml/2006/table">
            <a:tbl>
              <a:tblPr firstRow="1" firstCol="1" bandRow="1">
                <a:tableStyleId>{69012ECD-51FC-41F1-AA8D-1B2483CD663E}</a:tableStyleId>
              </a:tblPr>
              <a:tblGrid>
                <a:gridCol w="6846391">
                  <a:extLst>
                    <a:ext uri="{9D8B030D-6E8A-4147-A177-3AD203B41FA5}">
                      <a16:colId xmlns:a16="http://schemas.microsoft.com/office/drawing/2014/main" val="2376165637"/>
                    </a:ext>
                  </a:extLst>
                </a:gridCol>
                <a:gridCol w="1002457">
                  <a:extLst>
                    <a:ext uri="{9D8B030D-6E8A-4147-A177-3AD203B41FA5}">
                      <a16:colId xmlns:a16="http://schemas.microsoft.com/office/drawing/2014/main" val="3798912406"/>
                    </a:ext>
                  </a:extLst>
                </a:gridCol>
                <a:gridCol w="975364">
                  <a:extLst>
                    <a:ext uri="{9D8B030D-6E8A-4147-A177-3AD203B41FA5}">
                      <a16:colId xmlns:a16="http://schemas.microsoft.com/office/drawing/2014/main" val="3515527616"/>
                    </a:ext>
                  </a:extLst>
                </a:gridCol>
                <a:gridCol w="1040152">
                  <a:extLst>
                    <a:ext uri="{9D8B030D-6E8A-4147-A177-3AD203B41FA5}">
                      <a16:colId xmlns:a16="http://schemas.microsoft.com/office/drawing/2014/main" val="628670101"/>
                    </a:ext>
                  </a:extLst>
                </a:gridCol>
                <a:gridCol w="1850600">
                  <a:extLst>
                    <a:ext uri="{9D8B030D-6E8A-4147-A177-3AD203B41FA5}">
                      <a16:colId xmlns:a16="http://schemas.microsoft.com/office/drawing/2014/main" val="2776488422"/>
                    </a:ext>
                  </a:extLst>
                </a:gridCol>
              </a:tblGrid>
              <a:tr h="1099194">
                <a:tc>
                  <a:txBody>
                    <a:bodyPr/>
                    <a:lstStyle/>
                    <a:p>
                      <a:pPr>
                        <a:lnSpc>
                          <a:spcPct val="107000"/>
                        </a:lnSpc>
                        <a:spcAft>
                          <a:spcPts val="0"/>
                        </a:spcAft>
                      </a:pPr>
                      <a:r>
                        <a:rPr lang="ru-RU" sz="1800" dirty="0">
                          <a:effectLst/>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800">
                          <a:effectLst/>
                        </a:rPr>
                        <a:t>2024 год</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2023 год</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2022 год</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Среднероссийский показатель </a:t>
                      </a:r>
                    </a:p>
                    <a:p>
                      <a:pPr algn="ctr">
                        <a:lnSpc>
                          <a:spcPct val="107000"/>
                        </a:lnSpc>
                        <a:spcAft>
                          <a:spcPts val="0"/>
                        </a:spcAft>
                      </a:pPr>
                      <a:r>
                        <a:rPr lang="ru-RU" sz="1800">
                          <a:effectLst/>
                        </a:rPr>
                        <a:t>2022 года</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9777059"/>
                  </a:ext>
                </a:extLst>
              </a:tr>
              <a:tr h="366398">
                <a:tc>
                  <a:txBody>
                    <a:bodyPr/>
                    <a:lstStyle/>
                    <a:p>
                      <a:pPr>
                        <a:lnSpc>
                          <a:spcPct val="107000"/>
                        </a:lnSpc>
                        <a:spcAft>
                          <a:spcPts val="0"/>
                        </a:spcAft>
                      </a:pPr>
                      <a:r>
                        <a:rPr lang="ru-RU" sz="1800">
                          <a:effectLst/>
                        </a:rPr>
                        <a:t>Управление Роспотребнадзора по Калужской области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800">
                          <a:effectLst/>
                        </a:rPr>
                        <a:t>5,9%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800">
                          <a:effectLst/>
                        </a:rPr>
                        <a:t>3,3%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11,3%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9,6%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9311611"/>
                  </a:ext>
                </a:extLst>
              </a:tr>
              <a:tr h="613412">
                <a:tc>
                  <a:txBody>
                    <a:bodyPr/>
                    <a:lstStyle/>
                    <a:p>
                      <a:pPr>
                        <a:lnSpc>
                          <a:spcPct val="107000"/>
                        </a:lnSpc>
                        <a:spcAft>
                          <a:spcPts val="0"/>
                        </a:spcAft>
                      </a:pPr>
                      <a:r>
                        <a:rPr lang="ru-RU" sz="1800">
                          <a:effectLst/>
                        </a:rPr>
                        <a:t>Межрегиональное Управление Росприроднадзора по г. Москве и Калужской области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800">
                          <a:effectLst/>
                        </a:rPr>
                        <a:t>9,5%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5,9%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11,9%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5,5%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31015684"/>
                  </a:ext>
                </a:extLst>
              </a:tr>
              <a:tr h="613412">
                <a:tc>
                  <a:txBody>
                    <a:bodyPr/>
                    <a:lstStyle/>
                    <a:p>
                      <a:pPr>
                        <a:lnSpc>
                          <a:spcPct val="107000"/>
                        </a:lnSpc>
                        <a:spcAft>
                          <a:spcPts val="0"/>
                        </a:spcAft>
                      </a:pPr>
                      <a:r>
                        <a:rPr lang="ru-RU" sz="1800">
                          <a:effectLst/>
                        </a:rPr>
                        <a:t> Управление Россельхознадзора по Брянской, Смоленской и Калужской областям</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800">
                          <a:effectLst/>
                        </a:rPr>
                        <a:t>0,7%</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800">
                          <a:effectLst/>
                        </a:rPr>
                        <a:t>0,3%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1,0%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1,9%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7315984"/>
                  </a:ext>
                </a:extLst>
              </a:tr>
              <a:tr h="366398">
                <a:tc>
                  <a:txBody>
                    <a:bodyPr/>
                    <a:lstStyle/>
                    <a:p>
                      <a:pPr>
                        <a:lnSpc>
                          <a:spcPct val="107000"/>
                        </a:lnSpc>
                        <a:spcAft>
                          <a:spcPts val="0"/>
                        </a:spcAft>
                      </a:pPr>
                      <a:r>
                        <a:rPr lang="ru-RU" sz="1800">
                          <a:effectLst/>
                        </a:rPr>
                        <a:t>Приокское управление  Ростехнадзора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800">
                          <a:effectLst/>
                        </a:rPr>
                        <a:t>1,8%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800">
                          <a:effectLst/>
                        </a:rPr>
                        <a:t>1,1%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6,0%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4,2%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1861011"/>
                  </a:ext>
                </a:extLst>
              </a:tr>
              <a:tr h="366398">
                <a:tc>
                  <a:txBody>
                    <a:bodyPr/>
                    <a:lstStyle/>
                    <a:p>
                      <a:pPr>
                        <a:lnSpc>
                          <a:spcPct val="107000"/>
                        </a:lnSpc>
                        <a:spcAft>
                          <a:spcPts val="0"/>
                        </a:spcAft>
                      </a:pPr>
                      <a:r>
                        <a:rPr lang="ru-RU" sz="1800">
                          <a:effectLst/>
                        </a:rPr>
                        <a:t> ТО по Калужской области Ространснадзора по ЦФО</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800">
                          <a:effectLst/>
                        </a:rPr>
                        <a:t>2,8%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800">
                          <a:effectLst/>
                        </a:rPr>
                        <a:t>14,4%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3,2%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2,6%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4648310"/>
                  </a:ext>
                </a:extLst>
              </a:tr>
              <a:tr h="366398">
                <a:tc>
                  <a:txBody>
                    <a:bodyPr/>
                    <a:lstStyle/>
                    <a:p>
                      <a:pPr>
                        <a:lnSpc>
                          <a:spcPct val="107000"/>
                        </a:lnSpc>
                        <a:spcAft>
                          <a:spcPts val="0"/>
                        </a:spcAft>
                      </a:pPr>
                      <a:r>
                        <a:rPr lang="ru-RU" sz="1800">
                          <a:effectLst/>
                        </a:rPr>
                        <a:t> ГУ МЧС России по Калужской области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800">
                          <a:effectLst/>
                        </a:rPr>
                        <a:t> 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800">
                          <a:effectLst/>
                        </a:rPr>
                        <a:t>2,8%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0,0%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2,6%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8319202"/>
                  </a:ext>
                </a:extLst>
              </a:tr>
              <a:tr h="366398">
                <a:tc>
                  <a:txBody>
                    <a:bodyPr/>
                    <a:lstStyle/>
                    <a:p>
                      <a:pPr>
                        <a:lnSpc>
                          <a:spcPct val="107000"/>
                        </a:lnSpc>
                        <a:spcAft>
                          <a:spcPts val="0"/>
                        </a:spcAft>
                      </a:pPr>
                      <a:r>
                        <a:rPr lang="ru-RU" sz="1800">
                          <a:effectLst/>
                        </a:rPr>
                        <a:t> Территориальный орган Росздравнадзора по Калужской области</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800">
                          <a:effectLst/>
                        </a:rPr>
                        <a:t>4,4%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800">
                          <a:effectLst/>
                        </a:rPr>
                        <a:t>2,3%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3,2%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2,1%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5460695"/>
                  </a:ext>
                </a:extLst>
              </a:tr>
              <a:tr h="366398">
                <a:tc>
                  <a:txBody>
                    <a:bodyPr/>
                    <a:lstStyle/>
                    <a:p>
                      <a:pPr>
                        <a:lnSpc>
                          <a:spcPct val="107000"/>
                        </a:lnSpc>
                        <a:spcAft>
                          <a:spcPts val="0"/>
                        </a:spcAft>
                      </a:pPr>
                      <a:r>
                        <a:rPr lang="ru-RU" sz="1800">
                          <a:effectLst/>
                        </a:rPr>
                        <a:t>ГИТ в Калужской области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800">
                          <a:effectLst/>
                        </a:rPr>
                        <a:t>0,1%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800">
                          <a:effectLst/>
                        </a:rPr>
                        <a:t>0,1%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0,1%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a:effectLst/>
                        </a:rPr>
                        <a:t>0,2%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9075648"/>
                  </a:ext>
                </a:extLst>
              </a:tr>
            </a:tbl>
          </a:graphicData>
        </a:graphic>
      </p:graphicFrame>
    </p:spTree>
    <p:extLst>
      <p:ext uri="{BB962C8B-B14F-4D97-AF65-F5344CB8AC3E}">
        <p14:creationId xmlns:p14="http://schemas.microsoft.com/office/powerpoint/2010/main" val="4005525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7" name="TextBox 6">
            <a:extLst>
              <a:ext uri="{FF2B5EF4-FFF2-40B4-BE49-F238E27FC236}">
                <a16:creationId xmlns:a16="http://schemas.microsoft.com/office/drawing/2014/main" id="{3F6AD42E-8D01-4889-B2FA-07E5FE85D3DC}"/>
              </a:ext>
            </a:extLst>
          </p:cNvPr>
          <p:cNvSpPr txBox="1"/>
          <p:nvPr/>
        </p:nvSpPr>
        <p:spPr>
          <a:xfrm>
            <a:off x="238516" y="1300690"/>
            <a:ext cx="11714965" cy="830997"/>
          </a:xfrm>
          <a:prstGeom prst="rect">
            <a:avLst/>
          </a:prstGeom>
          <a:noFill/>
        </p:spPr>
        <p:txBody>
          <a:bodyPr wrap="square" rtlCol="0">
            <a:spAutoFit/>
          </a:bodyPr>
          <a:lstStyle/>
          <a:p>
            <a:pPr algn="ctr"/>
            <a:r>
              <a:rPr lang="ru-RU" sz="2400" b="1" dirty="0"/>
              <a:t> ДОЛЯ ПРОФИЛАКТИЧЕСКИХ МЕРОПРИЯТИЙ В ОБЩЕМ КОЛИЧЕСТВЕ КОНТРОЛЬНО-НАДЗОРНЫХ И ПРОФИЛАКТИЧЕСКИХ МЕРОПРИЯТИЙ (P3)</a:t>
            </a:r>
            <a:endParaRPr lang="ru-RU" sz="2700" dirty="0"/>
          </a:p>
        </p:txBody>
      </p:sp>
      <p:sp>
        <p:nvSpPr>
          <p:cNvPr id="9" name="TextBox 8">
            <a:extLst>
              <a:ext uri="{FF2B5EF4-FFF2-40B4-BE49-F238E27FC236}">
                <a16:creationId xmlns:a16="http://schemas.microsoft.com/office/drawing/2014/main" id="{DFC5CCE9-630D-4812-ABF9-8159D28659A8}"/>
              </a:ext>
            </a:extLst>
          </p:cNvPr>
          <p:cNvSpPr txBox="1"/>
          <p:nvPr/>
        </p:nvSpPr>
        <p:spPr>
          <a:xfrm>
            <a:off x="5711483" y="338500"/>
            <a:ext cx="6321896" cy="830997"/>
          </a:xfrm>
          <a:prstGeom prst="rect">
            <a:avLst/>
          </a:prstGeom>
          <a:noFill/>
        </p:spPr>
        <p:txBody>
          <a:bodyPr wrap="square" rtlCol="0">
            <a:spAutoFit/>
          </a:bodyPr>
          <a:lstStyle/>
          <a:p>
            <a:pPr algn="r"/>
            <a:r>
              <a:rPr lang="ru-RU" sz="2400" dirty="0">
                <a:solidFill>
                  <a:srgbClr val="7030A0"/>
                </a:solidFill>
              </a:rPr>
              <a:t>Ключевые показатели индекса административного давления – 2024 КО</a:t>
            </a:r>
          </a:p>
        </p:txBody>
      </p:sp>
      <p:graphicFrame>
        <p:nvGraphicFramePr>
          <p:cNvPr id="4" name="Таблица 3">
            <a:extLst>
              <a:ext uri="{FF2B5EF4-FFF2-40B4-BE49-F238E27FC236}">
                <a16:creationId xmlns:a16="http://schemas.microsoft.com/office/drawing/2014/main" id="{1F996B7D-F1B8-4914-85EC-BED714FED16B}"/>
              </a:ext>
            </a:extLst>
          </p:cNvPr>
          <p:cNvGraphicFramePr>
            <a:graphicFrameLocks noGrp="1"/>
          </p:cNvGraphicFramePr>
          <p:nvPr>
            <p:extLst>
              <p:ext uri="{D42A27DB-BD31-4B8C-83A1-F6EECF244321}">
                <p14:modId xmlns:p14="http://schemas.microsoft.com/office/powerpoint/2010/main" val="2022679832"/>
              </p:ext>
            </p:extLst>
          </p:nvPr>
        </p:nvGraphicFramePr>
        <p:xfrm>
          <a:off x="238516" y="2185882"/>
          <a:ext cx="11714966" cy="4474215"/>
        </p:xfrm>
        <a:graphic>
          <a:graphicData uri="http://schemas.openxmlformats.org/drawingml/2006/table">
            <a:tbl>
              <a:tblPr firstRow="1" firstCol="1" bandRow="1">
                <a:tableStyleId>{69012ECD-51FC-41F1-AA8D-1B2483CD663E}</a:tableStyleId>
              </a:tblPr>
              <a:tblGrid>
                <a:gridCol w="6846393">
                  <a:extLst>
                    <a:ext uri="{9D8B030D-6E8A-4147-A177-3AD203B41FA5}">
                      <a16:colId xmlns:a16="http://schemas.microsoft.com/office/drawing/2014/main" val="2785844845"/>
                    </a:ext>
                  </a:extLst>
                </a:gridCol>
                <a:gridCol w="1002457">
                  <a:extLst>
                    <a:ext uri="{9D8B030D-6E8A-4147-A177-3AD203B41FA5}">
                      <a16:colId xmlns:a16="http://schemas.microsoft.com/office/drawing/2014/main" val="3250084507"/>
                    </a:ext>
                  </a:extLst>
                </a:gridCol>
                <a:gridCol w="975364">
                  <a:extLst>
                    <a:ext uri="{9D8B030D-6E8A-4147-A177-3AD203B41FA5}">
                      <a16:colId xmlns:a16="http://schemas.microsoft.com/office/drawing/2014/main" val="2010520371"/>
                    </a:ext>
                  </a:extLst>
                </a:gridCol>
                <a:gridCol w="1040153">
                  <a:extLst>
                    <a:ext uri="{9D8B030D-6E8A-4147-A177-3AD203B41FA5}">
                      <a16:colId xmlns:a16="http://schemas.microsoft.com/office/drawing/2014/main" val="885097126"/>
                    </a:ext>
                  </a:extLst>
                </a:gridCol>
                <a:gridCol w="1850599">
                  <a:extLst>
                    <a:ext uri="{9D8B030D-6E8A-4147-A177-3AD203B41FA5}">
                      <a16:colId xmlns:a16="http://schemas.microsoft.com/office/drawing/2014/main" val="3822637776"/>
                    </a:ext>
                  </a:extLst>
                </a:gridCol>
              </a:tblGrid>
              <a:tr h="997879">
                <a:tc>
                  <a:txBody>
                    <a:bodyPr/>
                    <a:lstStyle/>
                    <a:p>
                      <a:pPr>
                        <a:lnSpc>
                          <a:spcPct val="107000"/>
                        </a:lnSpc>
                        <a:spcAft>
                          <a:spcPts val="0"/>
                        </a:spcAft>
                      </a:pPr>
                      <a:r>
                        <a:rPr lang="ru-RU" sz="1800" dirty="0">
                          <a:effectLst/>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800" dirty="0">
                          <a:effectLst/>
                        </a:rPr>
                        <a:t>2024 год</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2023 год</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2022 год</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Среднероссийский показатель </a:t>
                      </a:r>
                    </a:p>
                    <a:p>
                      <a:pPr algn="ctr">
                        <a:lnSpc>
                          <a:spcPct val="107000"/>
                        </a:lnSpc>
                        <a:spcAft>
                          <a:spcPts val="0"/>
                        </a:spcAft>
                      </a:pPr>
                      <a:r>
                        <a:rPr lang="ru-RU" sz="1800">
                          <a:effectLst/>
                        </a:rPr>
                        <a:t>2022 года</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29119110"/>
                  </a:ext>
                </a:extLst>
              </a:tr>
              <a:tr h="332626">
                <a:tc>
                  <a:txBody>
                    <a:bodyPr/>
                    <a:lstStyle/>
                    <a:p>
                      <a:pPr>
                        <a:lnSpc>
                          <a:spcPct val="107000"/>
                        </a:lnSpc>
                        <a:spcAft>
                          <a:spcPts val="0"/>
                        </a:spcAft>
                      </a:pPr>
                      <a:r>
                        <a:rPr lang="ru-RU" sz="1800">
                          <a:effectLst/>
                        </a:rPr>
                        <a:t>Управление Роспотребнадзора по Калужской области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800" dirty="0">
                          <a:effectLst/>
                        </a:rPr>
                        <a:t>94,8%</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800" dirty="0">
                          <a:effectLst/>
                        </a:rPr>
                        <a:t>97,2%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63,4%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66,0%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2811826"/>
                  </a:ext>
                </a:extLst>
              </a:tr>
              <a:tr h="556871">
                <a:tc>
                  <a:txBody>
                    <a:bodyPr/>
                    <a:lstStyle/>
                    <a:p>
                      <a:pPr>
                        <a:lnSpc>
                          <a:spcPct val="107000"/>
                        </a:lnSpc>
                        <a:spcAft>
                          <a:spcPts val="0"/>
                        </a:spcAft>
                      </a:pPr>
                      <a:r>
                        <a:rPr lang="ru-RU" sz="1800">
                          <a:effectLst/>
                        </a:rPr>
                        <a:t>Межрегиональное Управление Росприроднадзора по г. Москве и Калужской области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800">
                          <a:effectLst/>
                        </a:rPr>
                        <a:t>75,3%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a:effectLst/>
                        </a:rPr>
                        <a:t>57,9%</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57,9%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71,7%</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643988"/>
                  </a:ext>
                </a:extLst>
              </a:tr>
              <a:tr h="556871">
                <a:tc>
                  <a:txBody>
                    <a:bodyPr/>
                    <a:lstStyle/>
                    <a:p>
                      <a:pPr>
                        <a:lnSpc>
                          <a:spcPct val="107000"/>
                        </a:lnSpc>
                        <a:spcAft>
                          <a:spcPts val="0"/>
                        </a:spcAft>
                      </a:pPr>
                      <a:r>
                        <a:rPr lang="ru-RU" sz="1800">
                          <a:effectLst/>
                        </a:rPr>
                        <a:t> Управление Россельхознадзора по Брянской, Смоленской и Калужской областям</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800">
                          <a:effectLst/>
                        </a:rPr>
                        <a:t>97,4%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800">
                          <a:effectLst/>
                        </a:rPr>
                        <a:t>97,6%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a:effectLst/>
                        </a:rPr>
                        <a:t>85,6%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72,2%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592139"/>
                  </a:ext>
                </a:extLst>
              </a:tr>
              <a:tr h="332626">
                <a:tc>
                  <a:txBody>
                    <a:bodyPr/>
                    <a:lstStyle/>
                    <a:p>
                      <a:pPr>
                        <a:lnSpc>
                          <a:spcPct val="107000"/>
                        </a:lnSpc>
                        <a:spcAft>
                          <a:spcPts val="0"/>
                        </a:spcAft>
                      </a:pPr>
                      <a:r>
                        <a:rPr lang="ru-RU" sz="1800">
                          <a:effectLst/>
                        </a:rPr>
                        <a:t>Приокское управление  Ростехнадзора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800">
                          <a:effectLst/>
                        </a:rPr>
                        <a:t>97,8%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800">
                          <a:effectLst/>
                        </a:rPr>
                        <a:t>97,0%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a:effectLst/>
                        </a:rPr>
                        <a:t>26,0%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26,6%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1313612"/>
                  </a:ext>
                </a:extLst>
              </a:tr>
              <a:tr h="332626">
                <a:tc>
                  <a:txBody>
                    <a:bodyPr/>
                    <a:lstStyle/>
                    <a:p>
                      <a:pPr>
                        <a:lnSpc>
                          <a:spcPct val="107000"/>
                        </a:lnSpc>
                        <a:spcAft>
                          <a:spcPts val="0"/>
                        </a:spcAft>
                      </a:pPr>
                      <a:r>
                        <a:rPr lang="ru-RU" sz="1800">
                          <a:effectLst/>
                        </a:rPr>
                        <a:t> ТО по Калужской области Ространснадзора по ЦФО</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800">
                          <a:effectLst/>
                        </a:rPr>
                        <a:t>74,0%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800">
                          <a:effectLst/>
                        </a:rPr>
                        <a:t>97,9%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a:effectLst/>
                        </a:rPr>
                        <a:t>78,2%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a:effectLst/>
                        </a:rPr>
                        <a:t>97,2%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4319579"/>
                  </a:ext>
                </a:extLst>
              </a:tr>
              <a:tr h="332626">
                <a:tc>
                  <a:txBody>
                    <a:bodyPr/>
                    <a:lstStyle/>
                    <a:p>
                      <a:pPr>
                        <a:lnSpc>
                          <a:spcPct val="107000"/>
                        </a:lnSpc>
                        <a:spcAft>
                          <a:spcPts val="0"/>
                        </a:spcAft>
                      </a:pPr>
                      <a:r>
                        <a:rPr lang="ru-RU" sz="1800">
                          <a:effectLst/>
                        </a:rPr>
                        <a:t> ГУ МЧС России по Калужской области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800">
                          <a:effectLst/>
                        </a:rPr>
                        <a:t> 99%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800">
                          <a:effectLst/>
                        </a:rPr>
                        <a:t>96,8%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100,0%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a:effectLst/>
                        </a:rPr>
                        <a:t>75,2%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5928306"/>
                  </a:ext>
                </a:extLst>
              </a:tr>
              <a:tr h="332626">
                <a:tc>
                  <a:txBody>
                    <a:bodyPr/>
                    <a:lstStyle/>
                    <a:p>
                      <a:pPr>
                        <a:lnSpc>
                          <a:spcPct val="107000"/>
                        </a:lnSpc>
                        <a:spcAft>
                          <a:spcPts val="0"/>
                        </a:spcAft>
                      </a:pPr>
                      <a:r>
                        <a:rPr lang="ru-RU" sz="1800">
                          <a:effectLst/>
                        </a:rPr>
                        <a:t> Территориальный орган Росздравнадзора по Калужской области</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800">
                          <a:effectLst/>
                        </a:rPr>
                        <a:t>86,7%</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800">
                          <a:effectLst/>
                        </a:rPr>
                        <a:t>93,4%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77,5%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a:effectLst/>
                        </a:rPr>
                        <a:t>88,8%</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7532903"/>
                  </a:ext>
                </a:extLst>
              </a:tr>
              <a:tr h="332626">
                <a:tc>
                  <a:txBody>
                    <a:bodyPr/>
                    <a:lstStyle/>
                    <a:p>
                      <a:pPr>
                        <a:lnSpc>
                          <a:spcPct val="107000"/>
                        </a:lnSpc>
                        <a:spcAft>
                          <a:spcPts val="0"/>
                        </a:spcAft>
                      </a:pPr>
                      <a:r>
                        <a:rPr lang="ru-RU" sz="1800">
                          <a:effectLst/>
                        </a:rPr>
                        <a:t> Управление ФНС по Калужской области</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800">
                          <a:effectLst/>
                        </a:rPr>
                        <a:t>43,7%</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800">
                          <a:effectLst/>
                        </a:rPr>
                        <a:t>99,6%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7,6%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a:effectLst/>
                        </a:rPr>
                        <a:t>25,8%</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6096258"/>
                  </a:ext>
                </a:extLst>
              </a:tr>
              <a:tr h="332626">
                <a:tc>
                  <a:txBody>
                    <a:bodyPr/>
                    <a:lstStyle/>
                    <a:p>
                      <a:pPr>
                        <a:lnSpc>
                          <a:spcPct val="107000"/>
                        </a:lnSpc>
                        <a:spcAft>
                          <a:spcPts val="0"/>
                        </a:spcAft>
                      </a:pPr>
                      <a:r>
                        <a:rPr lang="ru-RU" sz="1800">
                          <a:effectLst/>
                        </a:rPr>
                        <a:t>ГИТ в Калужской области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ru-RU" sz="1800">
                          <a:effectLst/>
                        </a:rPr>
                        <a:t>99,3%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ru-RU" sz="1800">
                          <a:effectLst/>
                        </a:rPr>
                        <a:t>99,8%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a:effectLst/>
                        </a:rPr>
                        <a:t>99,2%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a:effectLst/>
                        </a:rPr>
                        <a:t>92,0%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9613949"/>
                  </a:ext>
                </a:extLst>
              </a:tr>
            </a:tbl>
          </a:graphicData>
        </a:graphic>
      </p:graphicFrame>
    </p:spTree>
    <p:extLst>
      <p:ext uri="{BB962C8B-B14F-4D97-AF65-F5344CB8AC3E}">
        <p14:creationId xmlns:p14="http://schemas.microsoft.com/office/powerpoint/2010/main" val="1328831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9" name="TextBox 8">
            <a:extLst>
              <a:ext uri="{FF2B5EF4-FFF2-40B4-BE49-F238E27FC236}">
                <a16:creationId xmlns:a16="http://schemas.microsoft.com/office/drawing/2014/main" id="{DFC5CCE9-630D-4812-ABF9-8159D28659A8}"/>
              </a:ext>
            </a:extLst>
          </p:cNvPr>
          <p:cNvSpPr txBox="1"/>
          <p:nvPr/>
        </p:nvSpPr>
        <p:spPr>
          <a:xfrm>
            <a:off x="5711483" y="338500"/>
            <a:ext cx="6321896" cy="461665"/>
          </a:xfrm>
          <a:prstGeom prst="rect">
            <a:avLst/>
          </a:prstGeom>
          <a:noFill/>
        </p:spPr>
        <p:txBody>
          <a:bodyPr wrap="square" rtlCol="0">
            <a:spAutoFit/>
          </a:bodyPr>
          <a:lstStyle/>
          <a:p>
            <a:pPr algn="r"/>
            <a:r>
              <a:rPr lang="ru-RU" sz="2400" dirty="0">
                <a:solidFill>
                  <a:srgbClr val="7030A0"/>
                </a:solidFill>
              </a:rPr>
              <a:t>Уголовное преследование</a:t>
            </a:r>
          </a:p>
        </p:txBody>
      </p:sp>
      <p:graphicFrame>
        <p:nvGraphicFramePr>
          <p:cNvPr id="8" name="Диаграмма 7">
            <a:extLst>
              <a:ext uri="{FF2B5EF4-FFF2-40B4-BE49-F238E27FC236}">
                <a16:creationId xmlns:a16="http://schemas.microsoft.com/office/drawing/2014/main" id="{72D831F7-8F11-44B0-A10E-762C250C09A1}"/>
              </a:ext>
            </a:extLst>
          </p:cNvPr>
          <p:cNvGraphicFramePr/>
          <p:nvPr>
            <p:extLst>
              <p:ext uri="{D42A27DB-BD31-4B8C-83A1-F6EECF244321}">
                <p14:modId xmlns:p14="http://schemas.microsoft.com/office/powerpoint/2010/main" val="3817702919"/>
              </p:ext>
            </p:extLst>
          </p:nvPr>
        </p:nvGraphicFramePr>
        <p:xfrm>
          <a:off x="238516" y="1777984"/>
          <a:ext cx="11628318" cy="49011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0003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3"/>
          <a:stretch>
            <a:fillRect/>
          </a:stretch>
        </p:blipFill>
        <p:spPr>
          <a:xfrm>
            <a:off x="158621" y="46166"/>
            <a:ext cx="908276" cy="1046334"/>
          </a:xfrm>
          <a:prstGeom prst="rect">
            <a:avLst/>
          </a:prstGeom>
        </p:spPr>
      </p:pic>
      <p:sp>
        <p:nvSpPr>
          <p:cNvPr id="9" name="TextBox 8">
            <a:extLst>
              <a:ext uri="{FF2B5EF4-FFF2-40B4-BE49-F238E27FC236}">
                <a16:creationId xmlns:a16="http://schemas.microsoft.com/office/drawing/2014/main" id="{DFC5CCE9-630D-4812-ABF9-8159D28659A8}"/>
              </a:ext>
            </a:extLst>
          </p:cNvPr>
          <p:cNvSpPr txBox="1"/>
          <p:nvPr/>
        </p:nvSpPr>
        <p:spPr>
          <a:xfrm>
            <a:off x="5346056" y="415497"/>
            <a:ext cx="6321896" cy="830997"/>
          </a:xfrm>
          <a:prstGeom prst="rect">
            <a:avLst/>
          </a:prstGeom>
          <a:noFill/>
        </p:spPr>
        <p:txBody>
          <a:bodyPr wrap="square" rtlCol="0">
            <a:spAutoFit/>
          </a:bodyPr>
          <a:lstStyle/>
          <a:p>
            <a:pPr algn="r"/>
            <a:r>
              <a:rPr lang="ru-RU" sz="2400" dirty="0">
                <a:solidFill>
                  <a:srgbClr val="7030A0"/>
                </a:solidFill>
              </a:rPr>
              <a:t>Основные показатели.</a:t>
            </a:r>
          </a:p>
          <a:p>
            <a:pPr algn="r"/>
            <a:r>
              <a:rPr lang="ru-RU" sz="2400" dirty="0">
                <a:solidFill>
                  <a:srgbClr val="7030A0"/>
                </a:solidFill>
              </a:rPr>
              <a:t>Работа с жалобами.</a:t>
            </a:r>
          </a:p>
        </p:txBody>
      </p:sp>
      <p:graphicFrame>
        <p:nvGraphicFramePr>
          <p:cNvPr id="4" name="Объект 3">
            <a:extLst>
              <a:ext uri="{FF2B5EF4-FFF2-40B4-BE49-F238E27FC236}">
                <a16:creationId xmlns:a16="http://schemas.microsoft.com/office/drawing/2014/main" id="{D70DFAC4-76EE-4BF3-85DD-E80A03C84393}"/>
              </a:ext>
            </a:extLst>
          </p:cNvPr>
          <p:cNvGraphicFramePr>
            <a:graphicFrameLocks noChangeAspect="1"/>
          </p:cNvGraphicFramePr>
          <p:nvPr>
            <p:extLst>
              <p:ext uri="{D42A27DB-BD31-4B8C-83A1-F6EECF244321}">
                <p14:modId xmlns:p14="http://schemas.microsoft.com/office/powerpoint/2010/main" val="2306704899"/>
              </p:ext>
            </p:extLst>
          </p:nvPr>
        </p:nvGraphicFramePr>
        <p:xfrm>
          <a:off x="1066897" y="1382391"/>
          <a:ext cx="9104045" cy="5327261"/>
        </p:xfrm>
        <a:graphic>
          <a:graphicData uri="http://schemas.openxmlformats.org/presentationml/2006/ole">
            <mc:AlternateContent xmlns:mc="http://schemas.openxmlformats.org/markup-compatibility/2006">
              <mc:Choice xmlns:v="urn:schemas-microsoft-com:vml" Requires="v">
                <p:oleObj spid="_x0000_s18438" name="Slide" r:id="rId4" imgW="772828" imgH="579082" progId="PowerPoint.Slide.12">
                  <p:embed/>
                </p:oleObj>
              </mc:Choice>
              <mc:Fallback>
                <p:oleObj name="Slide" r:id="rId4" imgW="772828" imgH="579082" progId="PowerPoint.Slide.12">
                  <p:embed/>
                  <p:pic>
                    <p:nvPicPr>
                      <p:cNvPr id="0" name="Object 2"/>
                      <p:cNvPicPr>
                        <a:picLocks noChangeAspect="1" noChangeArrowheads="1"/>
                      </p:cNvPicPr>
                      <p:nvPr/>
                    </p:nvPicPr>
                    <p:blipFill>
                      <a:blip r:embed="rId5"/>
                      <a:srcRect/>
                      <a:stretch>
                        <a:fillRect/>
                      </a:stretch>
                    </p:blipFill>
                    <p:spPr bwMode="auto">
                      <a:xfrm>
                        <a:off x="1066897" y="1382391"/>
                        <a:ext cx="9104045" cy="5327261"/>
                      </a:xfrm>
                      <a:prstGeom prst="rect">
                        <a:avLst/>
                      </a:prstGeom>
                      <a:noFill/>
                    </p:spPr>
                  </p:pic>
                </p:oleObj>
              </mc:Fallback>
            </mc:AlternateContent>
          </a:graphicData>
        </a:graphic>
      </p:graphicFrame>
    </p:spTree>
    <p:extLst>
      <p:ext uri="{BB962C8B-B14F-4D97-AF65-F5344CB8AC3E}">
        <p14:creationId xmlns:p14="http://schemas.microsoft.com/office/powerpoint/2010/main" val="3813408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9" name="TextBox 8">
            <a:extLst>
              <a:ext uri="{FF2B5EF4-FFF2-40B4-BE49-F238E27FC236}">
                <a16:creationId xmlns:a16="http://schemas.microsoft.com/office/drawing/2014/main" id="{DFC5CCE9-630D-4812-ABF9-8159D28659A8}"/>
              </a:ext>
            </a:extLst>
          </p:cNvPr>
          <p:cNvSpPr txBox="1"/>
          <p:nvPr/>
        </p:nvSpPr>
        <p:spPr>
          <a:xfrm>
            <a:off x="5541857" y="415498"/>
            <a:ext cx="6321896" cy="830997"/>
          </a:xfrm>
          <a:prstGeom prst="rect">
            <a:avLst/>
          </a:prstGeom>
          <a:noFill/>
        </p:spPr>
        <p:txBody>
          <a:bodyPr wrap="square" rtlCol="0">
            <a:spAutoFit/>
          </a:bodyPr>
          <a:lstStyle/>
          <a:p>
            <a:pPr algn="r"/>
            <a:r>
              <a:rPr lang="ru-RU" sz="2400" dirty="0">
                <a:solidFill>
                  <a:srgbClr val="7030A0"/>
                </a:solidFill>
              </a:rPr>
              <a:t>Основные показатели.</a:t>
            </a:r>
          </a:p>
          <a:p>
            <a:pPr algn="r"/>
            <a:r>
              <a:rPr lang="ru-RU" sz="2400" dirty="0">
                <a:solidFill>
                  <a:srgbClr val="7030A0"/>
                </a:solidFill>
              </a:rPr>
              <a:t>Работа с жалобами.</a:t>
            </a:r>
          </a:p>
        </p:txBody>
      </p:sp>
      <p:sp>
        <p:nvSpPr>
          <p:cNvPr id="5" name="TextBox 4">
            <a:extLst>
              <a:ext uri="{FF2B5EF4-FFF2-40B4-BE49-F238E27FC236}">
                <a16:creationId xmlns:a16="http://schemas.microsoft.com/office/drawing/2014/main" id="{DB3C3BEE-6359-41C9-BF1A-81AAB3C6725F}"/>
              </a:ext>
            </a:extLst>
          </p:cNvPr>
          <p:cNvSpPr txBox="1"/>
          <p:nvPr/>
        </p:nvSpPr>
        <p:spPr>
          <a:xfrm>
            <a:off x="328246" y="2233284"/>
            <a:ext cx="11535507" cy="4031873"/>
          </a:xfrm>
          <a:prstGeom prst="rect">
            <a:avLst/>
          </a:prstGeom>
          <a:noFill/>
        </p:spPr>
        <p:txBody>
          <a:bodyPr wrap="square" rtlCol="0">
            <a:spAutoFit/>
          </a:bodyPr>
          <a:lstStyle/>
          <a:p>
            <a:pPr marL="514350" indent="-514350" algn="just">
              <a:buAutoNum type="arabicPeriod"/>
            </a:pPr>
            <a:r>
              <a:rPr lang="ru-RU" sz="3200" dirty="0"/>
              <a:t>Большое количество жалоб приходилось на несвоевременное исполнение контрактных обязательств со стороны государственных органов и органов местного самоуправления. В 2022 г ситуация изменилась.</a:t>
            </a:r>
          </a:p>
          <a:p>
            <a:pPr marL="514350" indent="-514350" algn="just">
              <a:buAutoNum type="arabicPeriod"/>
            </a:pPr>
            <a:endParaRPr lang="ru-RU" sz="3200" dirty="0"/>
          </a:p>
          <a:p>
            <a:pPr marL="514350" indent="-514350" algn="just">
              <a:buAutoNum type="arabicPeriod"/>
            </a:pPr>
            <a:r>
              <a:rPr lang="ru-RU" sz="3200" dirty="0"/>
              <a:t>Изменен стиль работы контрольно-надзорных органов (риск-ориентированный подход, акцент на профилактические мероприятия, мораторий на проведение проверок).</a:t>
            </a:r>
          </a:p>
        </p:txBody>
      </p:sp>
      <p:sp>
        <p:nvSpPr>
          <p:cNvPr id="4" name="TextBox 3">
            <a:extLst>
              <a:ext uri="{FF2B5EF4-FFF2-40B4-BE49-F238E27FC236}">
                <a16:creationId xmlns:a16="http://schemas.microsoft.com/office/drawing/2014/main" id="{3FFC3EE3-9FBB-410D-BF3F-1EADA52B317B}"/>
              </a:ext>
            </a:extLst>
          </p:cNvPr>
          <p:cNvSpPr txBox="1"/>
          <p:nvPr/>
        </p:nvSpPr>
        <p:spPr>
          <a:xfrm>
            <a:off x="328246" y="1524499"/>
            <a:ext cx="11066585" cy="584775"/>
          </a:xfrm>
          <a:prstGeom prst="rect">
            <a:avLst/>
          </a:prstGeom>
          <a:noFill/>
        </p:spPr>
        <p:txBody>
          <a:bodyPr wrap="square" rtlCol="0">
            <a:spAutoFit/>
          </a:bodyPr>
          <a:lstStyle/>
          <a:p>
            <a:r>
              <a:rPr lang="ru-RU" sz="3200" b="1" i="1" dirty="0"/>
              <a:t>Причины снижения количества жалоб с 2022 г.:</a:t>
            </a:r>
          </a:p>
        </p:txBody>
      </p:sp>
    </p:spTree>
    <p:extLst>
      <p:ext uri="{BB962C8B-B14F-4D97-AF65-F5344CB8AC3E}">
        <p14:creationId xmlns:p14="http://schemas.microsoft.com/office/powerpoint/2010/main" val="1505718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9" name="TextBox 8">
            <a:extLst>
              <a:ext uri="{FF2B5EF4-FFF2-40B4-BE49-F238E27FC236}">
                <a16:creationId xmlns:a16="http://schemas.microsoft.com/office/drawing/2014/main" id="{DFC5CCE9-630D-4812-ABF9-8159D28659A8}"/>
              </a:ext>
            </a:extLst>
          </p:cNvPr>
          <p:cNvSpPr txBox="1"/>
          <p:nvPr/>
        </p:nvSpPr>
        <p:spPr>
          <a:xfrm>
            <a:off x="5346056" y="415497"/>
            <a:ext cx="6321896" cy="830997"/>
          </a:xfrm>
          <a:prstGeom prst="rect">
            <a:avLst/>
          </a:prstGeom>
          <a:noFill/>
        </p:spPr>
        <p:txBody>
          <a:bodyPr wrap="square" rtlCol="0">
            <a:spAutoFit/>
          </a:bodyPr>
          <a:lstStyle/>
          <a:p>
            <a:pPr algn="r"/>
            <a:r>
              <a:rPr lang="ru-RU" sz="2400" dirty="0">
                <a:solidFill>
                  <a:srgbClr val="7030A0"/>
                </a:solidFill>
              </a:rPr>
              <a:t>Основные показатели. </a:t>
            </a:r>
          </a:p>
          <a:p>
            <a:pPr algn="r"/>
            <a:r>
              <a:rPr lang="ru-RU" sz="2400" dirty="0">
                <a:solidFill>
                  <a:srgbClr val="7030A0"/>
                </a:solidFill>
              </a:rPr>
              <a:t>Работа с жалобами</a:t>
            </a:r>
          </a:p>
        </p:txBody>
      </p:sp>
      <p:sp>
        <p:nvSpPr>
          <p:cNvPr id="5" name="TextBox 4">
            <a:extLst>
              <a:ext uri="{FF2B5EF4-FFF2-40B4-BE49-F238E27FC236}">
                <a16:creationId xmlns:a16="http://schemas.microsoft.com/office/drawing/2014/main" id="{DB3C3BEE-6359-41C9-BF1A-81AAB3C6725F}"/>
              </a:ext>
            </a:extLst>
          </p:cNvPr>
          <p:cNvSpPr txBox="1"/>
          <p:nvPr/>
        </p:nvSpPr>
        <p:spPr>
          <a:xfrm>
            <a:off x="328246" y="1781465"/>
            <a:ext cx="11535507" cy="4401205"/>
          </a:xfrm>
          <a:prstGeom prst="rect">
            <a:avLst/>
          </a:prstGeom>
          <a:noFill/>
        </p:spPr>
        <p:txBody>
          <a:bodyPr wrap="square" rtlCol="0">
            <a:spAutoFit/>
          </a:bodyPr>
          <a:lstStyle/>
          <a:p>
            <a:r>
              <a:rPr lang="ru-RU" sz="2800" dirty="0"/>
              <a:t>	В 2024 году в адрес бизнес-омбудсмена поступило 160 письменных и устных обращений, после проведения первичной экспертизы 26 оформлены как жалобы субъектов предпринимательской деятельности на решения или действия (бездействие) органов государственной власти и местного самоуправления. По остальным обращениям даны консультации. </a:t>
            </a:r>
          </a:p>
          <a:p>
            <a:r>
              <a:rPr lang="ru-RU" sz="2800" dirty="0"/>
              <a:t>	По 11 жалобам работа полностью завершена и в 7 жалобах права заявителя полностью или частично восстановлены, а по 15 жалобам работа продолжена в 2025 году. По всем рассмотренным обращениям даны письменные ответы в установленный законом срок.</a:t>
            </a:r>
          </a:p>
        </p:txBody>
      </p:sp>
    </p:spTree>
    <p:extLst>
      <p:ext uri="{BB962C8B-B14F-4D97-AF65-F5344CB8AC3E}">
        <p14:creationId xmlns:p14="http://schemas.microsoft.com/office/powerpoint/2010/main" val="1708542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9" name="TextBox 8">
            <a:extLst>
              <a:ext uri="{FF2B5EF4-FFF2-40B4-BE49-F238E27FC236}">
                <a16:creationId xmlns:a16="http://schemas.microsoft.com/office/drawing/2014/main" id="{DFC5CCE9-630D-4812-ABF9-8159D28659A8}"/>
              </a:ext>
            </a:extLst>
          </p:cNvPr>
          <p:cNvSpPr txBox="1"/>
          <p:nvPr/>
        </p:nvSpPr>
        <p:spPr>
          <a:xfrm>
            <a:off x="5346056" y="415497"/>
            <a:ext cx="6321896" cy="830997"/>
          </a:xfrm>
          <a:prstGeom prst="rect">
            <a:avLst/>
          </a:prstGeom>
          <a:noFill/>
        </p:spPr>
        <p:txBody>
          <a:bodyPr wrap="square" rtlCol="0">
            <a:spAutoFit/>
          </a:bodyPr>
          <a:lstStyle/>
          <a:p>
            <a:pPr algn="r"/>
            <a:r>
              <a:rPr lang="ru-RU" sz="2400" dirty="0">
                <a:solidFill>
                  <a:srgbClr val="7030A0"/>
                </a:solidFill>
              </a:rPr>
              <a:t>Основные показатели. </a:t>
            </a:r>
          </a:p>
          <a:p>
            <a:pPr algn="r"/>
            <a:r>
              <a:rPr lang="ru-RU" sz="2400" dirty="0">
                <a:solidFill>
                  <a:srgbClr val="7030A0"/>
                </a:solidFill>
              </a:rPr>
              <a:t>Работа с жалобами. Показатель АСИ.</a:t>
            </a:r>
          </a:p>
        </p:txBody>
      </p:sp>
      <p:graphicFrame>
        <p:nvGraphicFramePr>
          <p:cNvPr id="4" name="Таблица 3">
            <a:extLst>
              <a:ext uri="{FF2B5EF4-FFF2-40B4-BE49-F238E27FC236}">
                <a16:creationId xmlns:a16="http://schemas.microsoft.com/office/drawing/2014/main" id="{40AB3232-0523-4B5D-A539-0F3C8473A61B}"/>
              </a:ext>
            </a:extLst>
          </p:cNvPr>
          <p:cNvGraphicFramePr>
            <a:graphicFrameLocks noGrp="1"/>
          </p:cNvGraphicFramePr>
          <p:nvPr>
            <p:extLst>
              <p:ext uri="{D42A27DB-BD31-4B8C-83A1-F6EECF244321}">
                <p14:modId xmlns:p14="http://schemas.microsoft.com/office/powerpoint/2010/main" val="3982586856"/>
              </p:ext>
            </p:extLst>
          </p:nvPr>
        </p:nvGraphicFramePr>
        <p:xfrm>
          <a:off x="501175" y="2528228"/>
          <a:ext cx="11189650" cy="2766060"/>
        </p:xfrm>
        <a:graphic>
          <a:graphicData uri="http://schemas.openxmlformats.org/drawingml/2006/table">
            <a:tbl>
              <a:tblPr>
                <a:tableStyleId>{793D81CF-94F2-401A-BA57-92F5A7B2D0C5}</a:tableStyleId>
              </a:tblPr>
              <a:tblGrid>
                <a:gridCol w="5594825">
                  <a:extLst>
                    <a:ext uri="{9D8B030D-6E8A-4147-A177-3AD203B41FA5}">
                      <a16:colId xmlns:a16="http://schemas.microsoft.com/office/drawing/2014/main" val="2091517888"/>
                    </a:ext>
                  </a:extLst>
                </a:gridCol>
                <a:gridCol w="5594825">
                  <a:extLst>
                    <a:ext uri="{9D8B030D-6E8A-4147-A177-3AD203B41FA5}">
                      <a16:colId xmlns:a16="http://schemas.microsoft.com/office/drawing/2014/main" val="2886604691"/>
                    </a:ext>
                  </a:extLst>
                </a:gridCol>
              </a:tblGrid>
              <a:tr h="2268855">
                <a:tc>
                  <a:txBody>
                    <a:bodyPr/>
                    <a:lstStyle/>
                    <a:p>
                      <a:pPr algn="ctr" fontAlgn="t"/>
                      <a:r>
                        <a:rPr lang="ru-RU" sz="2800" i="1" u="none" strike="noStrike" dirty="0">
                          <a:effectLst/>
                        </a:rPr>
                        <a:t>Общее количество рассмотренных жалоб предпринимателей</a:t>
                      </a:r>
                    </a:p>
                    <a:p>
                      <a:pPr algn="ctr" fontAlgn="t"/>
                      <a:r>
                        <a:rPr lang="ru-RU" sz="2800" b="0" i="1" u="none" strike="noStrike" dirty="0">
                          <a:solidFill>
                            <a:srgbClr val="000000"/>
                          </a:solidFill>
                          <a:effectLst/>
                          <a:latin typeface="Times New Roman" panose="02020603050405020304" pitchFamily="18" charset="0"/>
                        </a:rPr>
                        <a:t>(принятые в 2024 г и ранее)</a:t>
                      </a:r>
                    </a:p>
                  </a:txBody>
                  <a:tcPr marL="9525" marR="9525" marT="9525" marB="0">
                    <a:lnR w="12700" cap="flat" cmpd="sng" algn="ctr">
                      <a:solidFill>
                        <a:schemeClr val="tx1"/>
                      </a:solidFill>
                      <a:prstDash val="solid"/>
                      <a:round/>
                      <a:headEnd type="none" w="med" len="med"/>
                      <a:tailEnd type="none" w="med" len="med"/>
                    </a:lnR>
                  </a:tcPr>
                </a:tc>
                <a:tc>
                  <a:txBody>
                    <a:bodyPr/>
                    <a:lstStyle/>
                    <a:p>
                      <a:pPr algn="ctr" fontAlgn="t"/>
                      <a:r>
                        <a:rPr lang="ru-RU" sz="2800" i="1" u="none" strike="noStrike" dirty="0">
                          <a:effectLst/>
                        </a:rPr>
                        <a:t>Количество жалоб, по которым права предпринимателей полностью или частично восстановлены в 2024 г. </a:t>
                      </a:r>
                      <a:endParaRPr lang="ru-RU" sz="2800" b="0" i="1" u="none" strike="noStrike" dirty="0">
                        <a:solidFill>
                          <a:srgbClr val="000000"/>
                        </a:solidFill>
                        <a:effectLst/>
                        <a:latin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79181604"/>
                  </a:ext>
                </a:extLst>
              </a:tr>
              <a:tr h="390525">
                <a:tc>
                  <a:txBody>
                    <a:bodyPr/>
                    <a:lstStyle/>
                    <a:p>
                      <a:pPr algn="ctr" fontAlgn="b"/>
                      <a:r>
                        <a:rPr lang="ru-RU" sz="3200" b="1" u="none" strike="noStrike" dirty="0">
                          <a:effectLst/>
                        </a:rPr>
                        <a:t>25</a:t>
                      </a:r>
                      <a:endParaRPr lang="ru-RU" sz="3200" b="1" i="0" u="none" strike="noStrike" dirty="0">
                        <a:solidFill>
                          <a:srgbClr val="000000"/>
                        </a:solidFill>
                        <a:effectLst/>
                        <a:latin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ru-RU" sz="3200" b="1" u="none" strike="noStrike" dirty="0">
                          <a:effectLst/>
                        </a:rPr>
                        <a:t>17</a:t>
                      </a:r>
                      <a:endParaRPr lang="ru-RU" sz="3200" b="1" i="0" u="none" strike="noStrike" dirty="0">
                        <a:solidFill>
                          <a:srgbClr val="000000"/>
                        </a:solidFill>
                        <a:effectLst/>
                        <a:latin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04081981"/>
                  </a:ext>
                </a:extLst>
              </a:tr>
            </a:tbl>
          </a:graphicData>
        </a:graphic>
      </p:graphicFrame>
    </p:spTree>
    <p:extLst>
      <p:ext uri="{BB962C8B-B14F-4D97-AF65-F5344CB8AC3E}">
        <p14:creationId xmlns:p14="http://schemas.microsoft.com/office/powerpoint/2010/main" val="157145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4" name="TextBox 3">
            <a:extLst>
              <a:ext uri="{FF2B5EF4-FFF2-40B4-BE49-F238E27FC236}">
                <a16:creationId xmlns:a16="http://schemas.microsoft.com/office/drawing/2014/main" id="{A8D243CC-D2CD-8118-1114-1CF535ED3DAD}"/>
              </a:ext>
            </a:extLst>
          </p:cNvPr>
          <p:cNvSpPr txBox="1"/>
          <p:nvPr/>
        </p:nvSpPr>
        <p:spPr>
          <a:xfrm>
            <a:off x="6639952" y="184665"/>
            <a:ext cx="5338162" cy="461665"/>
          </a:xfrm>
          <a:prstGeom prst="rect">
            <a:avLst/>
          </a:prstGeom>
          <a:noFill/>
        </p:spPr>
        <p:txBody>
          <a:bodyPr wrap="square" rtlCol="0">
            <a:spAutoFit/>
          </a:bodyPr>
          <a:lstStyle/>
          <a:p>
            <a:pPr algn="r"/>
            <a:r>
              <a:rPr lang="ru-RU" sz="2400" dirty="0">
                <a:solidFill>
                  <a:srgbClr val="7030A0"/>
                </a:solidFill>
              </a:rPr>
              <a:t>Особенности отчетного доклада</a:t>
            </a:r>
          </a:p>
        </p:txBody>
      </p:sp>
      <p:sp>
        <p:nvSpPr>
          <p:cNvPr id="7" name="TextBox 6">
            <a:extLst>
              <a:ext uri="{FF2B5EF4-FFF2-40B4-BE49-F238E27FC236}">
                <a16:creationId xmlns:a16="http://schemas.microsoft.com/office/drawing/2014/main" id="{3F6AD42E-8D01-4889-B2FA-07E5FE85D3DC}"/>
              </a:ext>
            </a:extLst>
          </p:cNvPr>
          <p:cNvSpPr txBox="1"/>
          <p:nvPr/>
        </p:nvSpPr>
        <p:spPr>
          <a:xfrm>
            <a:off x="318413" y="2020219"/>
            <a:ext cx="11555174" cy="3539430"/>
          </a:xfrm>
          <a:prstGeom prst="rect">
            <a:avLst/>
          </a:prstGeom>
          <a:noFill/>
        </p:spPr>
        <p:txBody>
          <a:bodyPr wrap="square" rtlCol="0">
            <a:spAutoFit/>
          </a:bodyPr>
          <a:lstStyle/>
          <a:p>
            <a:pPr algn="just"/>
            <a:r>
              <a:rPr lang="ru-RU" sz="2800" dirty="0"/>
              <a:t>В 2024 году работу по защите прав предпринимателей вел Уполномоченный по защите прав предпринимателей Колпаков Андрей Николаевич. Поэтому весь доклад, за исключением раздела 7, составлен по результатам его деятельности.</a:t>
            </a:r>
          </a:p>
          <a:p>
            <a:pPr algn="just"/>
            <a:endParaRPr lang="ru-RU" sz="2800" dirty="0"/>
          </a:p>
          <a:p>
            <a:pPr algn="just"/>
            <a:r>
              <a:rPr lang="ru-RU" sz="2800" dirty="0"/>
              <a:t>Раздел 7 «Перспективный план основных направлений работы на 2025 год» подготовлен новым Уполномоченным по защите прав предпринимателей Косинским Анатолием Аскольдовичем. </a:t>
            </a:r>
          </a:p>
        </p:txBody>
      </p:sp>
    </p:spTree>
    <p:extLst>
      <p:ext uri="{BB962C8B-B14F-4D97-AF65-F5344CB8AC3E}">
        <p14:creationId xmlns:p14="http://schemas.microsoft.com/office/powerpoint/2010/main" val="2957716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9" name="TextBox 8">
            <a:extLst>
              <a:ext uri="{FF2B5EF4-FFF2-40B4-BE49-F238E27FC236}">
                <a16:creationId xmlns:a16="http://schemas.microsoft.com/office/drawing/2014/main" id="{DFC5CCE9-630D-4812-ABF9-8159D28659A8}"/>
              </a:ext>
            </a:extLst>
          </p:cNvPr>
          <p:cNvSpPr txBox="1"/>
          <p:nvPr/>
        </p:nvSpPr>
        <p:spPr>
          <a:xfrm>
            <a:off x="5346056" y="415497"/>
            <a:ext cx="6321896" cy="830997"/>
          </a:xfrm>
          <a:prstGeom prst="rect">
            <a:avLst/>
          </a:prstGeom>
          <a:noFill/>
        </p:spPr>
        <p:txBody>
          <a:bodyPr wrap="square" rtlCol="0">
            <a:spAutoFit/>
          </a:bodyPr>
          <a:lstStyle/>
          <a:p>
            <a:pPr algn="r"/>
            <a:r>
              <a:rPr lang="ru-RU" sz="2400" dirty="0">
                <a:solidFill>
                  <a:srgbClr val="7030A0"/>
                </a:solidFill>
              </a:rPr>
              <a:t>Основные показатели.</a:t>
            </a:r>
          </a:p>
          <a:p>
            <a:pPr algn="r"/>
            <a:r>
              <a:rPr lang="ru-RU" sz="2400" dirty="0">
                <a:solidFill>
                  <a:srgbClr val="7030A0"/>
                </a:solidFill>
              </a:rPr>
              <a:t>Работа с жалобами.</a:t>
            </a:r>
          </a:p>
        </p:txBody>
      </p:sp>
      <p:sp>
        <p:nvSpPr>
          <p:cNvPr id="5" name="TextBox 4">
            <a:extLst>
              <a:ext uri="{FF2B5EF4-FFF2-40B4-BE49-F238E27FC236}">
                <a16:creationId xmlns:a16="http://schemas.microsoft.com/office/drawing/2014/main" id="{DB3C3BEE-6359-41C9-BF1A-81AAB3C6725F}"/>
              </a:ext>
            </a:extLst>
          </p:cNvPr>
          <p:cNvSpPr txBox="1"/>
          <p:nvPr/>
        </p:nvSpPr>
        <p:spPr>
          <a:xfrm>
            <a:off x="158621" y="1246495"/>
            <a:ext cx="11855188" cy="5401479"/>
          </a:xfrm>
          <a:prstGeom prst="rect">
            <a:avLst/>
          </a:prstGeom>
          <a:noFill/>
        </p:spPr>
        <p:txBody>
          <a:bodyPr wrap="square" rtlCol="0">
            <a:spAutoFit/>
          </a:bodyPr>
          <a:lstStyle/>
          <a:p>
            <a:r>
              <a:rPr lang="ru-RU" sz="2300" dirty="0"/>
              <a:t>В 2024 году жалобы предпринимателей касались нарушения их прав в следующих сферах правоотношений:</a:t>
            </a:r>
          </a:p>
          <a:p>
            <a:r>
              <a:rPr lang="ru-RU" sz="2300" dirty="0"/>
              <a:t>- нарушение обязательств по государственным и муниципальным контрактам – </a:t>
            </a:r>
            <a:r>
              <a:rPr lang="ru-RU" sz="2300" b="1" dirty="0"/>
              <a:t>6</a:t>
            </a:r>
            <a:r>
              <a:rPr lang="ru-RU" sz="2300" dirty="0"/>
              <a:t>;</a:t>
            </a:r>
          </a:p>
          <a:p>
            <a:r>
              <a:rPr lang="ru-RU" sz="2300" dirty="0"/>
              <a:t>- неисполнение судебных решений службой судебных приставов – </a:t>
            </a:r>
            <a:r>
              <a:rPr lang="ru-RU" sz="2300" b="1" dirty="0"/>
              <a:t>4</a:t>
            </a:r>
            <a:r>
              <a:rPr lang="ru-RU" sz="2300" dirty="0"/>
              <a:t>;</a:t>
            </a:r>
          </a:p>
          <a:p>
            <a:r>
              <a:rPr lang="ru-RU" sz="2300" dirty="0"/>
              <a:t>- оспаривание решений налогового органа – </a:t>
            </a:r>
            <a:r>
              <a:rPr lang="ru-RU" sz="2300" b="1" dirty="0"/>
              <a:t>2</a:t>
            </a:r>
            <a:r>
              <a:rPr lang="ru-RU" sz="2300" dirty="0"/>
              <a:t>;</a:t>
            </a:r>
          </a:p>
          <a:p>
            <a:r>
              <a:rPr lang="ru-RU" sz="2300" dirty="0"/>
              <a:t>- взимание платы за вывоз ТКО – </a:t>
            </a:r>
            <a:r>
              <a:rPr lang="ru-RU" sz="2300" b="1" dirty="0"/>
              <a:t>2</a:t>
            </a:r>
            <a:r>
              <a:rPr lang="ru-RU" sz="2300" dirty="0"/>
              <a:t>;</a:t>
            </a:r>
          </a:p>
          <a:p>
            <a:r>
              <a:rPr lang="ru-RU" sz="2300" dirty="0"/>
              <a:t>- земельные споры – </a:t>
            </a:r>
            <a:r>
              <a:rPr lang="ru-RU" sz="2300" b="1" dirty="0"/>
              <a:t>2</a:t>
            </a:r>
            <a:r>
              <a:rPr lang="ru-RU" sz="2300" dirty="0"/>
              <a:t>;</a:t>
            </a:r>
          </a:p>
          <a:p>
            <a:r>
              <a:rPr lang="ru-RU" sz="2300" dirty="0"/>
              <a:t>- в сфере ЖКХ – </a:t>
            </a:r>
            <a:r>
              <a:rPr lang="ru-RU" sz="2300" b="1" dirty="0"/>
              <a:t>2</a:t>
            </a:r>
            <a:r>
              <a:rPr lang="ru-RU" sz="2300" dirty="0"/>
              <a:t>;</a:t>
            </a:r>
          </a:p>
          <a:p>
            <a:r>
              <a:rPr lang="ru-RU" sz="2300" dirty="0"/>
              <a:t>- несогласие с привлечением к административной ответственности – </a:t>
            </a:r>
            <a:r>
              <a:rPr lang="ru-RU" sz="2300" b="1" dirty="0"/>
              <a:t>2</a:t>
            </a:r>
            <a:r>
              <a:rPr lang="ru-RU" sz="2300" dirty="0"/>
              <a:t>;</a:t>
            </a:r>
          </a:p>
          <a:p>
            <a:r>
              <a:rPr lang="ru-RU" sz="2300" dirty="0"/>
              <a:t>- оспаривание действий органов контроля – </a:t>
            </a:r>
            <a:r>
              <a:rPr lang="ru-RU" sz="2300" b="1" dirty="0"/>
              <a:t>1</a:t>
            </a:r>
            <a:r>
              <a:rPr lang="ru-RU" sz="2300" dirty="0"/>
              <a:t>;</a:t>
            </a:r>
          </a:p>
          <a:p>
            <a:r>
              <a:rPr lang="ru-RU" sz="2300" dirty="0"/>
              <a:t>- оспаривание решения в части распоряжения муниципальным имуществом – </a:t>
            </a:r>
            <a:r>
              <a:rPr lang="ru-RU" sz="2300" b="1" dirty="0"/>
              <a:t>1</a:t>
            </a:r>
            <a:r>
              <a:rPr lang="ru-RU" sz="2300" dirty="0"/>
              <a:t>;</a:t>
            </a:r>
          </a:p>
          <a:p>
            <a:r>
              <a:rPr lang="ru-RU" sz="2300" dirty="0"/>
              <a:t>- несогласие с признанием объекта недвижимости объектом культурного наследия – </a:t>
            </a:r>
            <a:r>
              <a:rPr lang="ru-RU" sz="2300" b="1" dirty="0"/>
              <a:t>1</a:t>
            </a:r>
            <a:r>
              <a:rPr lang="ru-RU" sz="2300" dirty="0"/>
              <a:t>;</a:t>
            </a:r>
          </a:p>
          <a:p>
            <a:r>
              <a:rPr lang="ru-RU" sz="2300" dirty="0"/>
              <a:t>- маркировка товаров легкой промышленности – </a:t>
            </a:r>
            <a:r>
              <a:rPr lang="ru-RU" sz="2300" b="1" dirty="0"/>
              <a:t>1</a:t>
            </a:r>
            <a:r>
              <a:rPr lang="ru-RU" sz="2300" dirty="0"/>
              <a:t>;</a:t>
            </a:r>
          </a:p>
          <a:p>
            <a:r>
              <a:rPr lang="ru-RU" sz="2300" dirty="0"/>
              <a:t>- отказ в предоставлении мер поддержки бизнеса – </a:t>
            </a:r>
            <a:r>
              <a:rPr lang="ru-RU" sz="2300" b="1" dirty="0"/>
              <a:t>1</a:t>
            </a:r>
            <a:r>
              <a:rPr lang="ru-RU" sz="2300" dirty="0"/>
              <a:t>;</a:t>
            </a:r>
          </a:p>
          <a:p>
            <a:r>
              <a:rPr lang="ru-RU" sz="2300" dirty="0"/>
              <a:t>- отказ в размещении нестационарного торгового объекта -</a:t>
            </a:r>
            <a:r>
              <a:rPr lang="ru-RU" sz="2300" b="1" dirty="0"/>
              <a:t>1</a:t>
            </a:r>
            <a:r>
              <a:rPr lang="ru-RU" sz="2300" dirty="0"/>
              <a:t>.</a:t>
            </a:r>
          </a:p>
        </p:txBody>
      </p:sp>
    </p:spTree>
    <p:extLst>
      <p:ext uri="{BB962C8B-B14F-4D97-AF65-F5344CB8AC3E}">
        <p14:creationId xmlns:p14="http://schemas.microsoft.com/office/powerpoint/2010/main" val="3540606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3"/>
          <a:stretch>
            <a:fillRect/>
          </a:stretch>
        </p:blipFill>
        <p:spPr>
          <a:xfrm>
            <a:off x="158621" y="46166"/>
            <a:ext cx="908276" cy="1046334"/>
          </a:xfrm>
          <a:prstGeom prst="rect">
            <a:avLst/>
          </a:prstGeom>
        </p:spPr>
      </p:pic>
      <p:sp>
        <p:nvSpPr>
          <p:cNvPr id="9" name="TextBox 8">
            <a:extLst>
              <a:ext uri="{FF2B5EF4-FFF2-40B4-BE49-F238E27FC236}">
                <a16:creationId xmlns:a16="http://schemas.microsoft.com/office/drawing/2014/main" id="{DFC5CCE9-630D-4812-ABF9-8159D28659A8}"/>
              </a:ext>
            </a:extLst>
          </p:cNvPr>
          <p:cNvSpPr txBox="1"/>
          <p:nvPr/>
        </p:nvSpPr>
        <p:spPr>
          <a:xfrm>
            <a:off x="5346056" y="415497"/>
            <a:ext cx="6321896" cy="830997"/>
          </a:xfrm>
          <a:prstGeom prst="rect">
            <a:avLst/>
          </a:prstGeom>
          <a:noFill/>
        </p:spPr>
        <p:txBody>
          <a:bodyPr wrap="square" rtlCol="0">
            <a:spAutoFit/>
          </a:bodyPr>
          <a:lstStyle/>
          <a:p>
            <a:pPr algn="r"/>
            <a:r>
              <a:rPr lang="ru-RU" sz="2400" dirty="0">
                <a:solidFill>
                  <a:srgbClr val="7030A0"/>
                </a:solidFill>
              </a:rPr>
              <a:t>Основные показатели.</a:t>
            </a:r>
          </a:p>
          <a:p>
            <a:pPr algn="r"/>
            <a:r>
              <a:rPr lang="ru-RU" sz="2400" dirty="0">
                <a:solidFill>
                  <a:srgbClr val="7030A0"/>
                </a:solidFill>
              </a:rPr>
              <a:t>Работа с жалобами.</a:t>
            </a:r>
          </a:p>
        </p:txBody>
      </p:sp>
      <p:graphicFrame>
        <p:nvGraphicFramePr>
          <p:cNvPr id="4" name="Объект 3">
            <a:extLst>
              <a:ext uri="{FF2B5EF4-FFF2-40B4-BE49-F238E27FC236}">
                <a16:creationId xmlns:a16="http://schemas.microsoft.com/office/drawing/2014/main" id="{DB602049-B45C-4876-8B2C-BE4D33280A13}"/>
              </a:ext>
            </a:extLst>
          </p:cNvPr>
          <p:cNvGraphicFramePr>
            <a:graphicFrameLocks noChangeAspect="1"/>
          </p:cNvGraphicFramePr>
          <p:nvPr>
            <p:extLst>
              <p:ext uri="{D42A27DB-BD31-4B8C-83A1-F6EECF244321}">
                <p14:modId xmlns:p14="http://schemas.microsoft.com/office/powerpoint/2010/main" val="3485062338"/>
              </p:ext>
            </p:extLst>
          </p:nvPr>
        </p:nvGraphicFramePr>
        <p:xfrm>
          <a:off x="862818" y="1470896"/>
          <a:ext cx="10466363" cy="5242464"/>
        </p:xfrm>
        <a:graphic>
          <a:graphicData uri="http://schemas.openxmlformats.org/presentationml/2006/ole">
            <mc:AlternateContent xmlns:mc="http://schemas.openxmlformats.org/markup-compatibility/2006">
              <mc:Choice xmlns:v="urn:schemas-microsoft-com:vml" Requires="v">
                <p:oleObj spid="_x0000_s19462" name="Slide" r:id="rId4" imgW="1469163" imgH="826075" progId="PowerPoint.Slide.12">
                  <p:embed/>
                </p:oleObj>
              </mc:Choice>
              <mc:Fallback>
                <p:oleObj name="Slide" r:id="rId4" imgW="1469163" imgH="826075" progId="PowerPoint.Slide.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818" y="1470896"/>
                        <a:ext cx="10466363" cy="5242464"/>
                      </a:xfrm>
                      <a:prstGeom prst="rect">
                        <a:avLst/>
                      </a:prstGeom>
                      <a:noFill/>
                    </p:spPr>
                  </p:pic>
                </p:oleObj>
              </mc:Fallback>
            </mc:AlternateContent>
          </a:graphicData>
        </a:graphic>
      </p:graphicFrame>
    </p:spTree>
    <p:extLst>
      <p:ext uri="{BB962C8B-B14F-4D97-AF65-F5344CB8AC3E}">
        <p14:creationId xmlns:p14="http://schemas.microsoft.com/office/powerpoint/2010/main" val="2215365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9" name="TextBox 8">
            <a:extLst>
              <a:ext uri="{FF2B5EF4-FFF2-40B4-BE49-F238E27FC236}">
                <a16:creationId xmlns:a16="http://schemas.microsoft.com/office/drawing/2014/main" id="{DFC5CCE9-630D-4812-ABF9-8159D28659A8}"/>
              </a:ext>
            </a:extLst>
          </p:cNvPr>
          <p:cNvSpPr txBox="1"/>
          <p:nvPr/>
        </p:nvSpPr>
        <p:spPr>
          <a:xfrm>
            <a:off x="5346056" y="415497"/>
            <a:ext cx="6321896" cy="830997"/>
          </a:xfrm>
          <a:prstGeom prst="rect">
            <a:avLst/>
          </a:prstGeom>
          <a:noFill/>
        </p:spPr>
        <p:txBody>
          <a:bodyPr wrap="square" rtlCol="0">
            <a:spAutoFit/>
          </a:bodyPr>
          <a:lstStyle/>
          <a:p>
            <a:pPr algn="r"/>
            <a:r>
              <a:rPr lang="ru-RU" sz="2400" dirty="0">
                <a:solidFill>
                  <a:srgbClr val="7030A0"/>
                </a:solidFill>
              </a:rPr>
              <a:t>Привлечение должностных лиц к ответственности. Показатель АСИ.</a:t>
            </a:r>
          </a:p>
        </p:txBody>
      </p:sp>
      <p:graphicFrame>
        <p:nvGraphicFramePr>
          <p:cNvPr id="4" name="Таблица 3">
            <a:extLst>
              <a:ext uri="{FF2B5EF4-FFF2-40B4-BE49-F238E27FC236}">
                <a16:creationId xmlns:a16="http://schemas.microsoft.com/office/drawing/2014/main" id="{E960DDF8-0179-4061-AFF8-567B8EEDAE18}"/>
              </a:ext>
            </a:extLst>
          </p:cNvPr>
          <p:cNvGraphicFramePr>
            <a:graphicFrameLocks noGrp="1"/>
          </p:cNvGraphicFramePr>
          <p:nvPr>
            <p:extLst>
              <p:ext uri="{D42A27DB-BD31-4B8C-83A1-F6EECF244321}">
                <p14:modId xmlns:p14="http://schemas.microsoft.com/office/powerpoint/2010/main" val="364781334"/>
              </p:ext>
            </p:extLst>
          </p:nvPr>
        </p:nvGraphicFramePr>
        <p:xfrm>
          <a:off x="426720" y="2157986"/>
          <a:ext cx="11338560" cy="3821430"/>
        </p:xfrm>
        <a:graphic>
          <a:graphicData uri="http://schemas.openxmlformats.org/drawingml/2006/table">
            <a:tbl>
              <a:tblPr>
                <a:tableStyleId>{5940675A-B579-460E-94D1-54222C63F5DA}</a:tableStyleId>
              </a:tblPr>
              <a:tblGrid>
                <a:gridCol w="5861538">
                  <a:extLst>
                    <a:ext uri="{9D8B030D-6E8A-4147-A177-3AD203B41FA5}">
                      <a16:colId xmlns:a16="http://schemas.microsoft.com/office/drawing/2014/main" val="2989865529"/>
                    </a:ext>
                  </a:extLst>
                </a:gridCol>
                <a:gridCol w="5477022">
                  <a:extLst>
                    <a:ext uri="{9D8B030D-6E8A-4147-A177-3AD203B41FA5}">
                      <a16:colId xmlns:a16="http://schemas.microsoft.com/office/drawing/2014/main" val="2207852830"/>
                    </a:ext>
                  </a:extLst>
                </a:gridCol>
              </a:tblGrid>
              <a:tr h="3324225">
                <a:tc>
                  <a:txBody>
                    <a:bodyPr/>
                    <a:lstStyle/>
                    <a:p>
                      <a:pPr algn="ctr" fontAlgn="t"/>
                      <a:r>
                        <a:rPr lang="ru-RU" sz="2800" i="1" u="none" strike="noStrike" dirty="0">
                          <a:effectLst/>
                        </a:rPr>
                        <a:t>Количество ходатайств о привлечении должностных лиц, виновных в нарушении прав предпринимателей, к дисциплинарной и административной ответственности</a:t>
                      </a:r>
                      <a:endParaRPr lang="ru-RU" sz="2800" b="0" i="1"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t"/>
                      <a:r>
                        <a:rPr lang="ru-RU" sz="2800" i="1" u="none" strike="noStrike" dirty="0">
                          <a:effectLst/>
                        </a:rPr>
                        <a:t>Количество удовлетворенных ходатайств Уполномоченного о привлечении виновных к ответственности</a:t>
                      </a:r>
                      <a:endParaRPr lang="ru-RU" sz="2800" b="0" i="1"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4117114713"/>
                  </a:ext>
                </a:extLst>
              </a:tr>
              <a:tr h="390525">
                <a:tc>
                  <a:txBody>
                    <a:bodyPr/>
                    <a:lstStyle/>
                    <a:p>
                      <a:pPr algn="ctr" fontAlgn="b"/>
                      <a:r>
                        <a:rPr lang="ru-RU" sz="3200" b="1" u="none" strike="noStrike" dirty="0">
                          <a:effectLst/>
                        </a:rPr>
                        <a:t>2</a:t>
                      </a:r>
                      <a:endParaRPr lang="ru-RU" sz="3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ru-RU" sz="3200" b="1" u="none" strike="noStrike" dirty="0">
                          <a:effectLst/>
                        </a:rPr>
                        <a:t>2</a:t>
                      </a:r>
                      <a:endParaRPr lang="ru-RU" sz="3200" b="1"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683800800"/>
                  </a:ext>
                </a:extLst>
              </a:tr>
            </a:tbl>
          </a:graphicData>
        </a:graphic>
      </p:graphicFrame>
    </p:spTree>
    <p:extLst>
      <p:ext uri="{BB962C8B-B14F-4D97-AF65-F5344CB8AC3E}">
        <p14:creationId xmlns:p14="http://schemas.microsoft.com/office/powerpoint/2010/main" val="2067631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9" name="TextBox 8">
            <a:extLst>
              <a:ext uri="{FF2B5EF4-FFF2-40B4-BE49-F238E27FC236}">
                <a16:creationId xmlns:a16="http://schemas.microsoft.com/office/drawing/2014/main" id="{DFC5CCE9-630D-4812-ABF9-8159D28659A8}"/>
              </a:ext>
            </a:extLst>
          </p:cNvPr>
          <p:cNvSpPr txBox="1"/>
          <p:nvPr/>
        </p:nvSpPr>
        <p:spPr>
          <a:xfrm>
            <a:off x="6096000" y="230831"/>
            <a:ext cx="5612197" cy="1200329"/>
          </a:xfrm>
          <a:prstGeom prst="rect">
            <a:avLst/>
          </a:prstGeom>
          <a:noFill/>
        </p:spPr>
        <p:txBody>
          <a:bodyPr wrap="square" rtlCol="0">
            <a:spAutoFit/>
          </a:bodyPr>
          <a:lstStyle/>
          <a:p>
            <a:pPr algn="r"/>
            <a:r>
              <a:rPr lang="ru-RU" sz="2400" dirty="0">
                <a:solidFill>
                  <a:srgbClr val="7030A0"/>
                </a:solidFill>
              </a:rPr>
              <a:t>Оценка регулирующего воздействия проектов нормативных правовых актов. Показатель АСИ.</a:t>
            </a:r>
          </a:p>
        </p:txBody>
      </p:sp>
      <p:graphicFrame>
        <p:nvGraphicFramePr>
          <p:cNvPr id="4" name="Таблица 3">
            <a:extLst>
              <a:ext uri="{FF2B5EF4-FFF2-40B4-BE49-F238E27FC236}">
                <a16:creationId xmlns:a16="http://schemas.microsoft.com/office/drawing/2014/main" id="{882E1843-5FDA-4D38-9DE9-287955E4B078}"/>
              </a:ext>
            </a:extLst>
          </p:cNvPr>
          <p:cNvGraphicFramePr>
            <a:graphicFrameLocks noGrp="1"/>
          </p:cNvGraphicFramePr>
          <p:nvPr>
            <p:extLst>
              <p:ext uri="{D42A27DB-BD31-4B8C-83A1-F6EECF244321}">
                <p14:modId xmlns:p14="http://schemas.microsoft.com/office/powerpoint/2010/main" val="4289490740"/>
              </p:ext>
            </p:extLst>
          </p:nvPr>
        </p:nvGraphicFramePr>
        <p:xfrm>
          <a:off x="295421" y="2036223"/>
          <a:ext cx="11412776" cy="3178348"/>
        </p:xfrm>
        <a:graphic>
          <a:graphicData uri="http://schemas.openxmlformats.org/drawingml/2006/table">
            <a:tbl>
              <a:tblPr>
                <a:tableStyleId>{5940675A-B579-460E-94D1-54222C63F5DA}</a:tableStyleId>
              </a:tblPr>
              <a:tblGrid>
                <a:gridCol w="3733479">
                  <a:extLst>
                    <a:ext uri="{9D8B030D-6E8A-4147-A177-3AD203B41FA5}">
                      <a16:colId xmlns:a16="http://schemas.microsoft.com/office/drawing/2014/main" val="2082316397"/>
                    </a:ext>
                  </a:extLst>
                </a:gridCol>
                <a:gridCol w="4700316">
                  <a:extLst>
                    <a:ext uri="{9D8B030D-6E8A-4147-A177-3AD203B41FA5}">
                      <a16:colId xmlns:a16="http://schemas.microsoft.com/office/drawing/2014/main" val="518783262"/>
                    </a:ext>
                  </a:extLst>
                </a:gridCol>
                <a:gridCol w="2978981">
                  <a:extLst>
                    <a:ext uri="{9D8B030D-6E8A-4147-A177-3AD203B41FA5}">
                      <a16:colId xmlns:a16="http://schemas.microsoft.com/office/drawing/2014/main" val="4189885334"/>
                    </a:ext>
                  </a:extLst>
                </a:gridCol>
              </a:tblGrid>
              <a:tr h="2620183">
                <a:tc>
                  <a:txBody>
                    <a:bodyPr/>
                    <a:lstStyle/>
                    <a:p>
                      <a:pPr algn="ctr" fontAlgn="t"/>
                      <a:r>
                        <a:rPr lang="ru-RU" sz="2800" b="0" i="1" u="none" strike="noStrike" dirty="0">
                          <a:solidFill>
                            <a:schemeClr val="tx1"/>
                          </a:solidFill>
                          <a:effectLst/>
                        </a:rPr>
                        <a:t>Количество проведенных экспертиз в рамках </a:t>
                      </a:r>
                    </a:p>
                    <a:p>
                      <a:pPr algn="ctr" fontAlgn="t"/>
                      <a:r>
                        <a:rPr lang="ru-RU" sz="2800" b="0" i="1" u="none" strike="noStrike" dirty="0">
                          <a:solidFill>
                            <a:schemeClr val="tx1"/>
                          </a:solidFill>
                          <a:effectLst/>
                        </a:rPr>
                        <a:t>ОРВ </a:t>
                      </a:r>
                    </a:p>
                    <a:p>
                      <a:pPr algn="ctr" fontAlgn="t"/>
                      <a:r>
                        <a:rPr lang="ru-RU" sz="2800" b="0" i="1" u="none" strike="noStrike" dirty="0">
                          <a:solidFill>
                            <a:schemeClr val="tx1"/>
                          </a:solidFill>
                          <a:effectLst/>
                        </a:rPr>
                        <a:t>проектов НПА</a:t>
                      </a:r>
                      <a:endParaRPr lang="ru-RU" sz="2800" b="0" i="1" u="none" strike="noStrike" dirty="0">
                        <a:solidFill>
                          <a:schemeClr val="tx1"/>
                        </a:solidFill>
                        <a:effectLst/>
                        <a:latin typeface="Times New Roman" panose="02020603050405020304" pitchFamily="18" charset="0"/>
                      </a:endParaRPr>
                    </a:p>
                  </a:txBody>
                  <a:tcPr marL="9525" marR="9525" marT="9525" marB="0"/>
                </a:tc>
                <a:tc>
                  <a:txBody>
                    <a:bodyPr/>
                    <a:lstStyle/>
                    <a:p>
                      <a:pPr algn="ctr" fontAlgn="t"/>
                      <a:r>
                        <a:rPr lang="ru-RU" sz="2800" i="1" u="none" strike="noStrike" dirty="0">
                          <a:solidFill>
                            <a:schemeClr val="tx1"/>
                          </a:solidFill>
                          <a:effectLst/>
                        </a:rPr>
                        <a:t>Количество проектов НПА, в которых выявлены избыточные требования, несоответствия, коррупциогенные факторы</a:t>
                      </a:r>
                      <a:endParaRPr lang="ru-RU" sz="2800" b="0" i="1" u="none" strike="noStrike" dirty="0">
                        <a:solidFill>
                          <a:schemeClr val="tx1"/>
                        </a:solidFill>
                        <a:effectLst/>
                        <a:latin typeface="Times New Roman" panose="02020603050405020304" pitchFamily="18" charset="0"/>
                      </a:endParaRPr>
                    </a:p>
                  </a:txBody>
                  <a:tcPr marL="9525" marR="9525" marT="9525" marB="0"/>
                </a:tc>
                <a:tc>
                  <a:txBody>
                    <a:bodyPr/>
                    <a:lstStyle/>
                    <a:p>
                      <a:pPr algn="ctr" fontAlgn="t"/>
                      <a:r>
                        <a:rPr lang="ru-RU" sz="2800" i="1" u="none" strike="noStrike" dirty="0">
                          <a:solidFill>
                            <a:schemeClr val="tx1"/>
                          </a:solidFill>
                          <a:effectLst/>
                        </a:rPr>
                        <a:t>Количество проектов НПА, по которым замечания Уполномоченного приняты</a:t>
                      </a:r>
                      <a:endParaRPr lang="ru-RU" sz="2800" b="0" i="1" u="none" strike="noStrike" dirty="0">
                        <a:solidFill>
                          <a:schemeClr val="tx1"/>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3595088688"/>
                  </a:ext>
                </a:extLst>
              </a:tr>
              <a:tr h="545604">
                <a:tc>
                  <a:txBody>
                    <a:bodyPr/>
                    <a:lstStyle/>
                    <a:p>
                      <a:pPr algn="ctr" fontAlgn="t"/>
                      <a:r>
                        <a:rPr lang="ru-RU" sz="3600" b="1" u="none" strike="noStrike" dirty="0">
                          <a:solidFill>
                            <a:schemeClr val="tx1"/>
                          </a:solidFill>
                          <a:effectLst/>
                        </a:rPr>
                        <a:t>25</a:t>
                      </a:r>
                      <a:endParaRPr lang="ru-RU" sz="3600" b="1" i="0" u="none" strike="noStrike" dirty="0">
                        <a:solidFill>
                          <a:schemeClr val="tx1"/>
                        </a:solidFill>
                        <a:effectLst/>
                        <a:latin typeface="Times New Roman" panose="02020603050405020304" pitchFamily="18" charset="0"/>
                      </a:endParaRPr>
                    </a:p>
                  </a:txBody>
                  <a:tcPr marL="9525" marR="9525" marT="9525" marB="0"/>
                </a:tc>
                <a:tc>
                  <a:txBody>
                    <a:bodyPr/>
                    <a:lstStyle/>
                    <a:p>
                      <a:pPr algn="ctr" fontAlgn="t"/>
                      <a:r>
                        <a:rPr lang="ru-RU" sz="3600" b="1" u="none" strike="noStrike" dirty="0">
                          <a:solidFill>
                            <a:schemeClr val="tx1"/>
                          </a:solidFill>
                          <a:effectLst/>
                        </a:rPr>
                        <a:t>22</a:t>
                      </a:r>
                      <a:endParaRPr lang="ru-RU" sz="3600" b="1" i="0" u="none" strike="noStrike" dirty="0">
                        <a:solidFill>
                          <a:schemeClr val="tx1"/>
                        </a:solidFill>
                        <a:effectLst/>
                        <a:latin typeface="Times New Roman" panose="02020603050405020304" pitchFamily="18" charset="0"/>
                      </a:endParaRPr>
                    </a:p>
                  </a:txBody>
                  <a:tcPr marL="9525" marR="9525" marT="9525" marB="0"/>
                </a:tc>
                <a:tc>
                  <a:txBody>
                    <a:bodyPr/>
                    <a:lstStyle/>
                    <a:p>
                      <a:pPr algn="ctr" fontAlgn="t"/>
                      <a:r>
                        <a:rPr lang="ru-RU" sz="3600" b="1" u="none" strike="noStrike" dirty="0">
                          <a:solidFill>
                            <a:schemeClr val="tx1"/>
                          </a:solidFill>
                          <a:effectLst/>
                        </a:rPr>
                        <a:t>16</a:t>
                      </a:r>
                      <a:endParaRPr lang="ru-RU" sz="3600" b="1" i="0" u="none" strike="noStrike" dirty="0">
                        <a:solidFill>
                          <a:schemeClr val="tx1"/>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299543126"/>
                  </a:ext>
                </a:extLst>
              </a:tr>
            </a:tbl>
          </a:graphicData>
        </a:graphic>
      </p:graphicFrame>
      <p:sp>
        <p:nvSpPr>
          <p:cNvPr id="6" name="TextBox 5">
            <a:extLst>
              <a:ext uri="{FF2B5EF4-FFF2-40B4-BE49-F238E27FC236}">
                <a16:creationId xmlns:a16="http://schemas.microsoft.com/office/drawing/2014/main" id="{259A6F9F-5744-429E-962A-434F2C9C8FE5}"/>
              </a:ext>
            </a:extLst>
          </p:cNvPr>
          <p:cNvSpPr txBox="1"/>
          <p:nvPr/>
        </p:nvSpPr>
        <p:spPr>
          <a:xfrm>
            <a:off x="295421" y="5838092"/>
            <a:ext cx="7680961" cy="461665"/>
          </a:xfrm>
          <a:prstGeom prst="rect">
            <a:avLst/>
          </a:prstGeom>
          <a:noFill/>
        </p:spPr>
        <p:txBody>
          <a:bodyPr wrap="square" rtlCol="0">
            <a:spAutoFit/>
          </a:bodyPr>
          <a:lstStyle/>
          <a:p>
            <a:r>
              <a:rPr lang="ru-RU" sz="2400" dirty="0"/>
              <a:t>Страница 36-41 доклада</a:t>
            </a:r>
            <a:r>
              <a:rPr lang="ru-RU" dirty="0"/>
              <a:t>.</a:t>
            </a:r>
          </a:p>
        </p:txBody>
      </p:sp>
    </p:spTree>
    <p:extLst>
      <p:ext uri="{BB962C8B-B14F-4D97-AF65-F5344CB8AC3E}">
        <p14:creationId xmlns:p14="http://schemas.microsoft.com/office/powerpoint/2010/main" val="1682243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9" name="TextBox 8">
            <a:extLst>
              <a:ext uri="{FF2B5EF4-FFF2-40B4-BE49-F238E27FC236}">
                <a16:creationId xmlns:a16="http://schemas.microsoft.com/office/drawing/2014/main" id="{DFC5CCE9-630D-4812-ABF9-8159D28659A8}"/>
              </a:ext>
            </a:extLst>
          </p:cNvPr>
          <p:cNvSpPr txBox="1"/>
          <p:nvPr/>
        </p:nvSpPr>
        <p:spPr>
          <a:xfrm>
            <a:off x="5556738" y="415497"/>
            <a:ext cx="6272516" cy="830997"/>
          </a:xfrm>
          <a:prstGeom prst="rect">
            <a:avLst/>
          </a:prstGeom>
          <a:noFill/>
        </p:spPr>
        <p:txBody>
          <a:bodyPr wrap="square" rtlCol="0">
            <a:spAutoFit/>
          </a:bodyPr>
          <a:lstStyle/>
          <a:p>
            <a:pPr algn="r"/>
            <a:r>
              <a:rPr lang="ru-RU" sz="2400" dirty="0">
                <a:solidFill>
                  <a:srgbClr val="7030A0"/>
                </a:solidFill>
              </a:rPr>
              <a:t>Экспертиза действующих нормативных правовых актов. Показатель АСИ</a:t>
            </a:r>
          </a:p>
        </p:txBody>
      </p:sp>
      <p:graphicFrame>
        <p:nvGraphicFramePr>
          <p:cNvPr id="4" name="Таблица 3">
            <a:extLst>
              <a:ext uri="{FF2B5EF4-FFF2-40B4-BE49-F238E27FC236}">
                <a16:creationId xmlns:a16="http://schemas.microsoft.com/office/drawing/2014/main" id="{F6DA664B-9763-4BAA-A717-7329FF83B6C3}"/>
              </a:ext>
            </a:extLst>
          </p:cNvPr>
          <p:cNvGraphicFramePr>
            <a:graphicFrameLocks noGrp="1"/>
          </p:cNvGraphicFramePr>
          <p:nvPr>
            <p:extLst>
              <p:ext uri="{D42A27DB-BD31-4B8C-83A1-F6EECF244321}">
                <p14:modId xmlns:p14="http://schemas.microsoft.com/office/powerpoint/2010/main" val="1910859944"/>
              </p:ext>
            </p:extLst>
          </p:nvPr>
        </p:nvGraphicFramePr>
        <p:xfrm>
          <a:off x="309489" y="1807138"/>
          <a:ext cx="11619912" cy="3608924"/>
        </p:xfrm>
        <a:graphic>
          <a:graphicData uri="http://schemas.openxmlformats.org/drawingml/2006/table">
            <a:tbl>
              <a:tblPr>
                <a:tableStyleId>{5940675A-B579-460E-94D1-54222C63F5DA}</a:tableStyleId>
              </a:tblPr>
              <a:tblGrid>
                <a:gridCol w="3663278">
                  <a:extLst>
                    <a:ext uri="{9D8B030D-6E8A-4147-A177-3AD203B41FA5}">
                      <a16:colId xmlns:a16="http://schemas.microsoft.com/office/drawing/2014/main" val="1466446757"/>
                    </a:ext>
                  </a:extLst>
                </a:gridCol>
                <a:gridCol w="4557115">
                  <a:extLst>
                    <a:ext uri="{9D8B030D-6E8A-4147-A177-3AD203B41FA5}">
                      <a16:colId xmlns:a16="http://schemas.microsoft.com/office/drawing/2014/main" val="2487071334"/>
                    </a:ext>
                  </a:extLst>
                </a:gridCol>
                <a:gridCol w="3399519">
                  <a:extLst>
                    <a:ext uri="{9D8B030D-6E8A-4147-A177-3AD203B41FA5}">
                      <a16:colId xmlns:a16="http://schemas.microsoft.com/office/drawing/2014/main" val="3630336978"/>
                    </a:ext>
                  </a:extLst>
                </a:gridCol>
              </a:tblGrid>
              <a:tr h="3095331">
                <a:tc>
                  <a:txBody>
                    <a:bodyPr/>
                    <a:lstStyle/>
                    <a:p>
                      <a:pPr algn="ctr" fontAlgn="t"/>
                      <a:r>
                        <a:rPr lang="ru-RU" sz="2800" b="0" i="1" u="none" strike="noStrike" dirty="0">
                          <a:solidFill>
                            <a:schemeClr val="tx1"/>
                          </a:solidFill>
                          <a:effectLst/>
                          <a:latin typeface="+mn-lt"/>
                        </a:rPr>
                        <a:t>Количество действующих НПА, по которым проведена экспертиза с целью защиты прав предпринимателей</a:t>
                      </a:r>
                    </a:p>
                  </a:txBody>
                  <a:tcPr marL="9525" marR="9525" marT="9525" marB="0"/>
                </a:tc>
                <a:tc>
                  <a:txBody>
                    <a:bodyPr/>
                    <a:lstStyle/>
                    <a:p>
                      <a:pPr algn="ctr" fontAlgn="t"/>
                      <a:r>
                        <a:rPr lang="ru-RU" sz="2800" i="1" u="none" strike="noStrike" dirty="0">
                          <a:effectLst/>
                        </a:rPr>
                        <a:t>Количество </a:t>
                      </a:r>
                      <a:r>
                        <a:rPr lang="ru-RU" sz="2800" b="0" i="1" u="none" strike="noStrike" dirty="0">
                          <a:solidFill>
                            <a:schemeClr val="tx1"/>
                          </a:solidFill>
                          <a:effectLst/>
                          <a:latin typeface="+mn-lt"/>
                        </a:rPr>
                        <a:t>действующих </a:t>
                      </a:r>
                      <a:r>
                        <a:rPr lang="ru-RU" sz="2800" i="1" u="none" strike="noStrike" dirty="0">
                          <a:effectLst/>
                        </a:rPr>
                        <a:t>НПА, по которым Уполномоченный направил предложения о внесении изменений</a:t>
                      </a:r>
                      <a:endParaRPr lang="ru-RU" sz="2800" b="0" i="1" u="none" strike="noStrike" dirty="0">
                        <a:solidFill>
                          <a:srgbClr val="FF0000"/>
                        </a:solidFill>
                        <a:effectLst/>
                        <a:latin typeface="Times New Roman" panose="02020603050405020304" pitchFamily="18" charset="0"/>
                      </a:endParaRPr>
                    </a:p>
                  </a:txBody>
                  <a:tcPr marL="9525" marR="9525" marT="9525" marB="0"/>
                </a:tc>
                <a:tc>
                  <a:txBody>
                    <a:bodyPr/>
                    <a:lstStyle/>
                    <a:p>
                      <a:pPr algn="ctr" fontAlgn="t"/>
                      <a:r>
                        <a:rPr lang="ru-RU" sz="2800" i="1" u="none" strike="noStrike" dirty="0">
                          <a:effectLst/>
                        </a:rPr>
                        <a:t>Количество действующих НПА, по которым предложения приняты</a:t>
                      </a:r>
                      <a:endParaRPr lang="ru-RU" sz="2800" b="0" i="1" u="none" strike="noStrike" dirty="0">
                        <a:solidFill>
                          <a:srgbClr val="FF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87449723"/>
                  </a:ext>
                </a:extLst>
              </a:tr>
              <a:tr h="513593">
                <a:tc>
                  <a:txBody>
                    <a:bodyPr/>
                    <a:lstStyle/>
                    <a:p>
                      <a:pPr algn="ctr" fontAlgn="t"/>
                      <a:r>
                        <a:rPr lang="ru-RU" sz="3200" b="1" i="0" u="none" strike="noStrike" dirty="0">
                          <a:solidFill>
                            <a:schemeClr val="tx1"/>
                          </a:solidFill>
                          <a:effectLst/>
                          <a:latin typeface="+mn-lt"/>
                        </a:rPr>
                        <a:t>34</a:t>
                      </a:r>
                    </a:p>
                  </a:txBody>
                  <a:tcPr marL="9525" marR="9525" marT="9525" marB="0"/>
                </a:tc>
                <a:tc>
                  <a:txBody>
                    <a:bodyPr/>
                    <a:lstStyle/>
                    <a:p>
                      <a:pPr algn="ctr" fontAlgn="t"/>
                      <a:r>
                        <a:rPr lang="ru-RU" sz="3200" b="1" u="none" strike="noStrike" dirty="0">
                          <a:effectLst/>
                        </a:rPr>
                        <a:t>34</a:t>
                      </a:r>
                      <a:endParaRPr lang="ru-RU" sz="3200" b="1" i="1" u="none" strike="noStrike" dirty="0">
                        <a:solidFill>
                          <a:srgbClr val="FF0000"/>
                        </a:solidFill>
                        <a:effectLst/>
                        <a:latin typeface="Times New Roman" panose="02020603050405020304" pitchFamily="18" charset="0"/>
                      </a:endParaRPr>
                    </a:p>
                  </a:txBody>
                  <a:tcPr marL="9525" marR="9525" marT="9525" marB="0"/>
                </a:tc>
                <a:tc>
                  <a:txBody>
                    <a:bodyPr/>
                    <a:lstStyle/>
                    <a:p>
                      <a:pPr algn="ctr" fontAlgn="t"/>
                      <a:r>
                        <a:rPr lang="ru-RU" sz="3200" b="1" u="none" strike="noStrike" dirty="0">
                          <a:effectLst/>
                        </a:rPr>
                        <a:t>32</a:t>
                      </a:r>
                      <a:endParaRPr lang="ru-RU" sz="3200" b="1" i="1" u="none" strike="noStrike" dirty="0">
                        <a:solidFill>
                          <a:srgbClr val="FF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819958530"/>
                  </a:ext>
                </a:extLst>
              </a:tr>
            </a:tbl>
          </a:graphicData>
        </a:graphic>
      </p:graphicFrame>
      <p:sp>
        <p:nvSpPr>
          <p:cNvPr id="6" name="TextBox 5">
            <a:extLst>
              <a:ext uri="{FF2B5EF4-FFF2-40B4-BE49-F238E27FC236}">
                <a16:creationId xmlns:a16="http://schemas.microsoft.com/office/drawing/2014/main" id="{914E89C4-E65F-48F4-B93F-0B5A3435D66F}"/>
              </a:ext>
            </a:extLst>
          </p:cNvPr>
          <p:cNvSpPr txBox="1"/>
          <p:nvPr/>
        </p:nvSpPr>
        <p:spPr>
          <a:xfrm>
            <a:off x="518160" y="5899867"/>
            <a:ext cx="11155680" cy="461665"/>
          </a:xfrm>
          <a:prstGeom prst="rect">
            <a:avLst/>
          </a:prstGeom>
          <a:noFill/>
        </p:spPr>
        <p:txBody>
          <a:bodyPr wrap="square" rtlCol="0">
            <a:spAutoFit/>
          </a:bodyPr>
          <a:lstStyle/>
          <a:p>
            <a:r>
              <a:rPr lang="ru-RU" sz="2400" dirty="0"/>
              <a:t>Страница 41 – 54 доклада.</a:t>
            </a:r>
          </a:p>
        </p:txBody>
      </p:sp>
    </p:spTree>
    <p:extLst>
      <p:ext uri="{BB962C8B-B14F-4D97-AF65-F5344CB8AC3E}">
        <p14:creationId xmlns:p14="http://schemas.microsoft.com/office/powerpoint/2010/main" val="1016247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9" name="TextBox 8">
            <a:extLst>
              <a:ext uri="{FF2B5EF4-FFF2-40B4-BE49-F238E27FC236}">
                <a16:creationId xmlns:a16="http://schemas.microsoft.com/office/drawing/2014/main" id="{DFC5CCE9-630D-4812-ABF9-8159D28659A8}"/>
              </a:ext>
            </a:extLst>
          </p:cNvPr>
          <p:cNvSpPr txBox="1"/>
          <p:nvPr/>
        </p:nvSpPr>
        <p:spPr>
          <a:xfrm>
            <a:off x="5556738" y="415497"/>
            <a:ext cx="6272516" cy="830997"/>
          </a:xfrm>
          <a:prstGeom prst="rect">
            <a:avLst/>
          </a:prstGeom>
          <a:noFill/>
        </p:spPr>
        <p:txBody>
          <a:bodyPr wrap="square" rtlCol="0">
            <a:spAutoFit/>
          </a:bodyPr>
          <a:lstStyle/>
          <a:p>
            <a:pPr algn="r"/>
            <a:r>
              <a:rPr lang="ru-RU" sz="2400" dirty="0">
                <a:solidFill>
                  <a:srgbClr val="7030A0"/>
                </a:solidFill>
              </a:rPr>
              <a:t>Участие Уполномоченного в совещательно-консультативных органах</a:t>
            </a:r>
          </a:p>
        </p:txBody>
      </p:sp>
      <p:grpSp>
        <p:nvGrpSpPr>
          <p:cNvPr id="7" name="Группа 6">
            <a:extLst>
              <a:ext uri="{FF2B5EF4-FFF2-40B4-BE49-F238E27FC236}">
                <a16:creationId xmlns:a16="http://schemas.microsoft.com/office/drawing/2014/main" id="{F6CB3C43-216B-40E4-BD1E-E744AAD2B756}"/>
              </a:ext>
            </a:extLst>
          </p:cNvPr>
          <p:cNvGrpSpPr/>
          <p:nvPr/>
        </p:nvGrpSpPr>
        <p:grpSpPr>
          <a:xfrm>
            <a:off x="405617" y="1588772"/>
            <a:ext cx="11380763" cy="1004291"/>
            <a:chOff x="298695" y="181036"/>
            <a:chExt cx="5738249" cy="482238"/>
          </a:xfrm>
        </p:grpSpPr>
        <p:sp>
          <p:nvSpPr>
            <p:cNvPr id="8" name="Прямоугольник: скругленные углы 7">
              <a:extLst>
                <a:ext uri="{FF2B5EF4-FFF2-40B4-BE49-F238E27FC236}">
                  <a16:creationId xmlns:a16="http://schemas.microsoft.com/office/drawing/2014/main" id="{3936351B-3358-4397-9844-B161A48A33EB}"/>
                </a:ext>
              </a:extLst>
            </p:cNvPr>
            <p:cNvSpPr/>
            <p:nvPr/>
          </p:nvSpPr>
          <p:spPr>
            <a:xfrm>
              <a:off x="298695" y="181036"/>
              <a:ext cx="5738249" cy="482238"/>
            </a:xfrm>
            <a:prstGeom prst="roundRect">
              <a:avLst/>
            </a:pr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10" name="Прямоугольник: скругленные углы 4">
              <a:extLst>
                <a:ext uri="{FF2B5EF4-FFF2-40B4-BE49-F238E27FC236}">
                  <a16:creationId xmlns:a16="http://schemas.microsoft.com/office/drawing/2014/main" id="{FD881AEA-C1A1-48E2-AACA-A04788F83B4E}"/>
                </a:ext>
              </a:extLst>
            </p:cNvPr>
            <p:cNvSpPr txBox="1"/>
            <p:nvPr/>
          </p:nvSpPr>
          <p:spPr>
            <a:xfrm>
              <a:off x="322236" y="204577"/>
              <a:ext cx="5691167" cy="4351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9728" tIns="0" rIns="159728" bIns="0" numCol="1" spcCol="1270" anchor="ctr" anchorCtr="0">
              <a:noAutofit/>
            </a:bodyPr>
            <a:lstStyle/>
            <a:p>
              <a:pPr marL="0" lvl="0" indent="0" algn="ctr" defTabSz="466725">
                <a:lnSpc>
                  <a:spcPct val="90000"/>
                </a:lnSpc>
                <a:spcBef>
                  <a:spcPct val="0"/>
                </a:spcBef>
                <a:spcAft>
                  <a:spcPct val="35000"/>
                </a:spcAft>
                <a:buNone/>
              </a:pPr>
              <a:r>
                <a:rPr lang="ru-RU" sz="2400" kern="1200" dirty="0">
                  <a:latin typeface="Times New Roman" panose="02020603050405020304" pitchFamily="18" charset="0"/>
                  <a:cs typeface="Times New Roman" panose="02020603050405020304" pitchFamily="18" charset="0"/>
                </a:rPr>
                <a:t>Комиссия по обеспечению устойчивой работы экономики и социальной стабильности в Калужской области (Распоряжение Губернатора Калужской области от 1 марта 2022 г. № 31-р)</a:t>
              </a:r>
            </a:p>
          </p:txBody>
        </p:sp>
      </p:grpSp>
      <p:grpSp>
        <p:nvGrpSpPr>
          <p:cNvPr id="11" name="Группа 10">
            <a:extLst>
              <a:ext uri="{FF2B5EF4-FFF2-40B4-BE49-F238E27FC236}">
                <a16:creationId xmlns:a16="http://schemas.microsoft.com/office/drawing/2014/main" id="{6D31D959-290A-4A67-B3FD-E4DF8EC00DD0}"/>
              </a:ext>
            </a:extLst>
          </p:cNvPr>
          <p:cNvGrpSpPr/>
          <p:nvPr/>
        </p:nvGrpSpPr>
        <p:grpSpPr>
          <a:xfrm>
            <a:off x="405617" y="3084503"/>
            <a:ext cx="11395867" cy="723760"/>
            <a:chOff x="298695" y="893027"/>
            <a:chExt cx="5753521" cy="371340"/>
          </a:xfrm>
        </p:grpSpPr>
        <p:sp>
          <p:nvSpPr>
            <p:cNvPr id="12" name="Прямоугольник: скругленные углы 11">
              <a:extLst>
                <a:ext uri="{FF2B5EF4-FFF2-40B4-BE49-F238E27FC236}">
                  <a16:creationId xmlns:a16="http://schemas.microsoft.com/office/drawing/2014/main" id="{A7609682-EC7C-4B44-886B-D96E91AA0CE3}"/>
                </a:ext>
              </a:extLst>
            </p:cNvPr>
            <p:cNvSpPr/>
            <p:nvPr/>
          </p:nvSpPr>
          <p:spPr>
            <a:xfrm>
              <a:off x="298695" y="893027"/>
              <a:ext cx="5738249" cy="371340"/>
            </a:xfrm>
            <a:prstGeom prst="roundRect">
              <a:avLst/>
            </a:pr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13" name="Прямоугольник: скругленные углы 4">
              <a:extLst>
                <a:ext uri="{FF2B5EF4-FFF2-40B4-BE49-F238E27FC236}">
                  <a16:creationId xmlns:a16="http://schemas.microsoft.com/office/drawing/2014/main" id="{97B0205F-95E9-4636-9895-0150542AD239}"/>
                </a:ext>
              </a:extLst>
            </p:cNvPr>
            <p:cNvSpPr txBox="1"/>
            <p:nvPr/>
          </p:nvSpPr>
          <p:spPr>
            <a:xfrm>
              <a:off x="313967" y="926264"/>
              <a:ext cx="5738249" cy="3350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9728" tIns="0" rIns="159728" bIns="0" numCol="1" spcCol="1270" anchor="ctr" anchorCtr="0">
              <a:noAutofit/>
            </a:bodyPr>
            <a:lstStyle/>
            <a:p>
              <a:pPr marL="0" lvl="0" indent="0" algn="ctr" defTabSz="466725">
                <a:lnSpc>
                  <a:spcPct val="90000"/>
                </a:lnSpc>
                <a:spcBef>
                  <a:spcPct val="0"/>
                </a:spcBef>
                <a:spcAft>
                  <a:spcPct val="35000"/>
                </a:spcAft>
                <a:buNone/>
              </a:pPr>
              <a:r>
                <a:rPr lang="ru-RU" sz="2400" kern="1200" dirty="0">
                  <a:latin typeface="Times New Roman" panose="02020603050405020304" pitchFamily="18" charset="0"/>
                  <a:cs typeface="Times New Roman" panose="02020603050405020304" pitchFamily="18" charset="0"/>
                </a:rPr>
                <a:t>Рабочая группа по реализации проекта «Создание розничной сети – Покупай Калужское»</a:t>
              </a:r>
            </a:p>
          </p:txBody>
        </p:sp>
      </p:grpSp>
      <p:grpSp>
        <p:nvGrpSpPr>
          <p:cNvPr id="14" name="Группа 13">
            <a:extLst>
              <a:ext uri="{FF2B5EF4-FFF2-40B4-BE49-F238E27FC236}">
                <a16:creationId xmlns:a16="http://schemas.microsoft.com/office/drawing/2014/main" id="{1D95AC15-A0A5-4F6F-A638-0C6C45AE3344}"/>
              </a:ext>
            </a:extLst>
          </p:cNvPr>
          <p:cNvGrpSpPr/>
          <p:nvPr/>
        </p:nvGrpSpPr>
        <p:grpSpPr>
          <a:xfrm>
            <a:off x="405617" y="4299704"/>
            <a:ext cx="11380763" cy="867399"/>
            <a:chOff x="298695" y="1416843"/>
            <a:chExt cx="5738249" cy="311549"/>
          </a:xfrm>
        </p:grpSpPr>
        <p:sp>
          <p:nvSpPr>
            <p:cNvPr id="15" name="Прямоугольник: скругленные углы 14">
              <a:extLst>
                <a:ext uri="{FF2B5EF4-FFF2-40B4-BE49-F238E27FC236}">
                  <a16:creationId xmlns:a16="http://schemas.microsoft.com/office/drawing/2014/main" id="{6893BAC1-4277-4A87-8EF6-C84580E18233}"/>
                </a:ext>
              </a:extLst>
            </p:cNvPr>
            <p:cNvSpPr/>
            <p:nvPr/>
          </p:nvSpPr>
          <p:spPr>
            <a:xfrm>
              <a:off x="298695" y="1416843"/>
              <a:ext cx="5738249" cy="311549"/>
            </a:xfrm>
            <a:prstGeom prst="roundRect">
              <a:avLst/>
            </a:pr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16" name="Прямоугольник: скругленные углы 4">
              <a:extLst>
                <a:ext uri="{FF2B5EF4-FFF2-40B4-BE49-F238E27FC236}">
                  <a16:creationId xmlns:a16="http://schemas.microsoft.com/office/drawing/2014/main" id="{9DEF0708-5184-44A8-97A8-DBB2CF2E0A3A}"/>
                </a:ext>
              </a:extLst>
            </p:cNvPr>
            <p:cNvSpPr txBox="1"/>
            <p:nvPr/>
          </p:nvSpPr>
          <p:spPr>
            <a:xfrm>
              <a:off x="313904" y="1432052"/>
              <a:ext cx="5707831" cy="2811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9728" tIns="0" rIns="159728" bIns="0" numCol="1" spcCol="1270" anchor="ctr" anchorCtr="0">
              <a:noAutofit/>
            </a:bodyPr>
            <a:lstStyle/>
            <a:p>
              <a:pPr marL="0" lvl="0" indent="0" algn="ctr" defTabSz="466725">
                <a:lnSpc>
                  <a:spcPct val="90000"/>
                </a:lnSpc>
                <a:spcBef>
                  <a:spcPct val="0"/>
                </a:spcBef>
                <a:spcAft>
                  <a:spcPct val="35000"/>
                </a:spcAft>
                <a:buNone/>
              </a:pPr>
              <a:r>
                <a:rPr lang="ru-RU" sz="2400" kern="1200" dirty="0">
                  <a:latin typeface="Times New Roman" panose="02020603050405020304" pitchFamily="18" charset="0"/>
                  <a:cs typeface="Times New Roman" panose="02020603050405020304" pitchFamily="18" charset="0"/>
                </a:rPr>
                <a:t>Межведомственная рабочая группа по вопросам безопасности детских и спортивных площадок, находящихся на территории Калужской области</a:t>
              </a:r>
            </a:p>
          </p:txBody>
        </p:sp>
      </p:grpSp>
      <p:grpSp>
        <p:nvGrpSpPr>
          <p:cNvPr id="17" name="Группа 16">
            <a:extLst>
              <a:ext uri="{FF2B5EF4-FFF2-40B4-BE49-F238E27FC236}">
                <a16:creationId xmlns:a16="http://schemas.microsoft.com/office/drawing/2014/main" id="{7892A2D6-A5D1-43A3-BF07-BBB1559BBBCD}"/>
              </a:ext>
            </a:extLst>
          </p:cNvPr>
          <p:cNvGrpSpPr/>
          <p:nvPr/>
        </p:nvGrpSpPr>
        <p:grpSpPr>
          <a:xfrm>
            <a:off x="406856" y="5630225"/>
            <a:ext cx="11423637" cy="745588"/>
            <a:chOff x="298696" y="1938826"/>
            <a:chExt cx="5738248" cy="431471"/>
          </a:xfrm>
        </p:grpSpPr>
        <p:sp>
          <p:nvSpPr>
            <p:cNvPr id="18" name="Прямоугольник: скругленные углы 17">
              <a:extLst>
                <a:ext uri="{FF2B5EF4-FFF2-40B4-BE49-F238E27FC236}">
                  <a16:creationId xmlns:a16="http://schemas.microsoft.com/office/drawing/2014/main" id="{9755ACF5-A5E1-4BD8-9FEB-121178B7F294}"/>
                </a:ext>
              </a:extLst>
            </p:cNvPr>
            <p:cNvSpPr/>
            <p:nvPr/>
          </p:nvSpPr>
          <p:spPr>
            <a:xfrm>
              <a:off x="298696" y="1938826"/>
              <a:ext cx="5738248" cy="431471"/>
            </a:xfrm>
            <a:prstGeom prst="roundRect">
              <a:avLst/>
            </a:pr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19" name="Прямоугольник: скругленные углы 4">
              <a:extLst>
                <a:ext uri="{FF2B5EF4-FFF2-40B4-BE49-F238E27FC236}">
                  <a16:creationId xmlns:a16="http://schemas.microsoft.com/office/drawing/2014/main" id="{E4D9D166-F80F-4595-90BF-2CB4809700A4}"/>
                </a:ext>
              </a:extLst>
            </p:cNvPr>
            <p:cNvSpPr txBox="1"/>
            <p:nvPr/>
          </p:nvSpPr>
          <p:spPr>
            <a:xfrm>
              <a:off x="319759" y="1959889"/>
              <a:ext cx="5696122" cy="3893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9728" tIns="0" rIns="159728" bIns="0" numCol="1" spcCol="1270" anchor="ctr" anchorCtr="0">
              <a:noAutofit/>
            </a:bodyPr>
            <a:lstStyle/>
            <a:p>
              <a:pPr marL="0" lvl="0" indent="0" algn="ctr" defTabSz="466725">
                <a:lnSpc>
                  <a:spcPct val="90000"/>
                </a:lnSpc>
                <a:spcBef>
                  <a:spcPct val="0"/>
                </a:spcBef>
                <a:spcAft>
                  <a:spcPct val="35000"/>
                </a:spcAft>
                <a:buNone/>
              </a:pPr>
              <a:r>
                <a:rPr lang="ru-RU" sz="2400" kern="1200" dirty="0">
                  <a:latin typeface="Times New Roman" panose="02020603050405020304" pitchFamily="18" charset="0"/>
                  <a:cs typeface="Times New Roman" panose="02020603050405020304" pitchFamily="18" charset="0"/>
                </a:rPr>
                <a:t>Комиссия по противодействию незаконному обороту промышленной продукции в Калужской области</a:t>
              </a:r>
            </a:p>
          </p:txBody>
        </p:sp>
      </p:grpSp>
    </p:spTree>
    <p:extLst>
      <p:ext uri="{BB962C8B-B14F-4D97-AF65-F5344CB8AC3E}">
        <p14:creationId xmlns:p14="http://schemas.microsoft.com/office/powerpoint/2010/main" val="1890670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9" name="TextBox 8">
            <a:extLst>
              <a:ext uri="{FF2B5EF4-FFF2-40B4-BE49-F238E27FC236}">
                <a16:creationId xmlns:a16="http://schemas.microsoft.com/office/drawing/2014/main" id="{DFC5CCE9-630D-4812-ABF9-8159D28659A8}"/>
              </a:ext>
            </a:extLst>
          </p:cNvPr>
          <p:cNvSpPr txBox="1"/>
          <p:nvPr/>
        </p:nvSpPr>
        <p:spPr>
          <a:xfrm>
            <a:off x="5556738" y="415497"/>
            <a:ext cx="6272516" cy="830997"/>
          </a:xfrm>
          <a:prstGeom prst="rect">
            <a:avLst/>
          </a:prstGeom>
          <a:noFill/>
        </p:spPr>
        <p:txBody>
          <a:bodyPr wrap="square" rtlCol="0">
            <a:spAutoFit/>
          </a:bodyPr>
          <a:lstStyle/>
          <a:p>
            <a:pPr algn="r"/>
            <a:r>
              <a:rPr lang="ru-RU" sz="2400" dirty="0">
                <a:solidFill>
                  <a:srgbClr val="7030A0"/>
                </a:solidFill>
              </a:rPr>
              <a:t>Участие Уполномоченного в совещательно-консультативных органах</a:t>
            </a:r>
          </a:p>
        </p:txBody>
      </p:sp>
      <p:grpSp>
        <p:nvGrpSpPr>
          <p:cNvPr id="20" name="Группа 19">
            <a:extLst>
              <a:ext uri="{FF2B5EF4-FFF2-40B4-BE49-F238E27FC236}">
                <a16:creationId xmlns:a16="http://schemas.microsoft.com/office/drawing/2014/main" id="{F64796FE-8B53-445A-BE30-84B7CE503C42}"/>
              </a:ext>
            </a:extLst>
          </p:cNvPr>
          <p:cNvGrpSpPr/>
          <p:nvPr/>
        </p:nvGrpSpPr>
        <p:grpSpPr>
          <a:xfrm>
            <a:off x="415843" y="1354478"/>
            <a:ext cx="11268223" cy="3052688"/>
            <a:chOff x="288882" y="2525192"/>
            <a:chExt cx="5748062" cy="1118867"/>
          </a:xfrm>
        </p:grpSpPr>
        <p:sp>
          <p:nvSpPr>
            <p:cNvPr id="21" name="Прямоугольник: скругленные углы 20">
              <a:extLst>
                <a:ext uri="{FF2B5EF4-FFF2-40B4-BE49-F238E27FC236}">
                  <a16:creationId xmlns:a16="http://schemas.microsoft.com/office/drawing/2014/main" id="{385454C5-3821-4BA7-9FE5-E39F95A4A3E4}"/>
                </a:ext>
              </a:extLst>
            </p:cNvPr>
            <p:cNvSpPr/>
            <p:nvPr/>
          </p:nvSpPr>
          <p:spPr>
            <a:xfrm>
              <a:off x="288882" y="2525192"/>
              <a:ext cx="5748062" cy="1118867"/>
            </a:xfrm>
            <a:prstGeom prst="roundRect">
              <a:avLst/>
            </a:pr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22" name="Прямоугольник: скругленные углы 4">
              <a:extLst>
                <a:ext uri="{FF2B5EF4-FFF2-40B4-BE49-F238E27FC236}">
                  <a16:creationId xmlns:a16="http://schemas.microsoft.com/office/drawing/2014/main" id="{03EB2F53-02D6-41D4-B5F7-3F1C12EFC0AC}"/>
                </a:ext>
              </a:extLst>
            </p:cNvPr>
            <p:cNvSpPr txBox="1"/>
            <p:nvPr/>
          </p:nvSpPr>
          <p:spPr>
            <a:xfrm>
              <a:off x="343501" y="2579811"/>
              <a:ext cx="5638824" cy="10096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9728" tIns="0" rIns="159728" bIns="0" numCol="1" spcCol="1270" anchor="ctr" anchorCtr="0">
              <a:noAutofit/>
            </a:bodyPr>
            <a:lstStyle/>
            <a:p>
              <a:pPr marL="0" lvl="0" indent="0" algn="ctr" defTabSz="466725">
                <a:lnSpc>
                  <a:spcPct val="90000"/>
                </a:lnSpc>
                <a:spcBef>
                  <a:spcPct val="0"/>
                </a:spcBef>
                <a:spcAft>
                  <a:spcPct val="35000"/>
                </a:spcAft>
                <a:buNone/>
              </a:pPr>
              <a:r>
                <a:rPr lang="ru-RU" sz="2400" kern="1200" dirty="0">
                  <a:latin typeface="Times New Roman" panose="02020603050405020304" pitchFamily="18" charset="0"/>
                  <a:cs typeface="Times New Roman" panose="02020603050405020304" pitchFamily="18" charset="0"/>
                </a:rPr>
                <a:t>Конкурсная комиссия по отбору субъектов малого и среднего, в том числе инновационного, предпринимательства, а также организаций, образующих инфраструктуру поддержки малого и среднего предпринимательства, - получателей субсидии из средств областного бюджета в рамках реализации отдельных мероприятий подпрограммы «Развитие малого и среднего, в том числе инновационного, предпринимательства в Калужской области» государственной программы Калужской области «Развитие предпринимательства и инноваций в Калужской области»</a:t>
              </a:r>
            </a:p>
          </p:txBody>
        </p:sp>
      </p:grpSp>
      <p:grpSp>
        <p:nvGrpSpPr>
          <p:cNvPr id="23" name="Группа 22">
            <a:extLst>
              <a:ext uri="{FF2B5EF4-FFF2-40B4-BE49-F238E27FC236}">
                <a16:creationId xmlns:a16="http://schemas.microsoft.com/office/drawing/2014/main" id="{37D88FE0-BCB3-46DE-A5E9-EE03D29C7A8D}"/>
              </a:ext>
            </a:extLst>
          </p:cNvPr>
          <p:cNvGrpSpPr/>
          <p:nvPr/>
        </p:nvGrpSpPr>
        <p:grpSpPr>
          <a:xfrm>
            <a:off x="415843" y="4636105"/>
            <a:ext cx="11268223" cy="867417"/>
            <a:chOff x="287403" y="3742605"/>
            <a:chExt cx="5748062" cy="481147"/>
          </a:xfrm>
        </p:grpSpPr>
        <p:sp>
          <p:nvSpPr>
            <p:cNvPr id="24" name="Прямоугольник: скругленные углы 23">
              <a:extLst>
                <a:ext uri="{FF2B5EF4-FFF2-40B4-BE49-F238E27FC236}">
                  <a16:creationId xmlns:a16="http://schemas.microsoft.com/office/drawing/2014/main" id="{25478CB2-1BC1-451F-A5A3-3CE57FB642F6}"/>
                </a:ext>
              </a:extLst>
            </p:cNvPr>
            <p:cNvSpPr/>
            <p:nvPr/>
          </p:nvSpPr>
          <p:spPr>
            <a:xfrm>
              <a:off x="287403" y="3742605"/>
              <a:ext cx="5748062" cy="481147"/>
            </a:xfrm>
            <a:prstGeom prst="roundRect">
              <a:avLst/>
            </a:pr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25" name="Прямоугольник: скругленные углы 4">
              <a:extLst>
                <a:ext uri="{FF2B5EF4-FFF2-40B4-BE49-F238E27FC236}">
                  <a16:creationId xmlns:a16="http://schemas.microsoft.com/office/drawing/2014/main" id="{FBB8392B-33B3-4E1A-A238-108689AFB1EE}"/>
                </a:ext>
              </a:extLst>
            </p:cNvPr>
            <p:cNvSpPr txBox="1"/>
            <p:nvPr/>
          </p:nvSpPr>
          <p:spPr>
            <a:xfrm>
              <a:off x="310891" y="3766093"/>
              <a:ext cx="5701086" cy="4341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9728" tIns="0" rIns="159728" bIns="0" numCol="1" spcCol="1270" anchor="ctr" anchorCtr="0">
              <a:noAutofit/>
            </a:bodyPr>
            <a:lstStyle/>
            <a:p>
              <a:pPr marL="0" lvl="0" indent="0" algn="ctr" defTabSz="466725">
                <a:lnSpc>
                  <a:spcPct val="90000"/>
                </a:lnSpc>
                <a:spcBef>
                  <a:spcPct val="0"/>
                </a:spcBef>
                <a:spcAft>
                  <a:spcPct val="35000"/>
                </a:spcAft>
                <a:buNone/>
              </a:pPr>
              <a:r>
                <a:rPr lang="ru-RU" sz="2400" kern="1200" dirty="0">
                  <a:latin typeface="Times New Roman" panose="02020603050405020304" pitchFamily="18" charset="0"/>
                  <a:cs typeface="Times New Roman" panose="02020603050405020304" pitchFamily="18" charset="0"/>
                </a:rPr>
                <a:t>Комиссия по рассмотрению споров о результатах определения  кадастровой стоимости по  Калужской области</a:t>
              </a:r>
            </a:p>
          </p:txBody>
        </p:sp>
      </p:grpSp>
      <p:grpSp>
        <p:nvGrpSpPr>
          <p:cNvPr id="26" name="Группа 25">
            <a:extLst>
              <a:ext uri="{FF2B5EF4-FFF2-40B4-BE49-F238E27FC236}">
                <a16:creationId xmlns:a16="http://schemas.microsoft.com/office/drawing/2014/main" id="{A7584CC3-D436-41B0-8DF4-A30D456B17DA}"/>
              </a:ext>
            </a:extLst>
          </p:cNvPr>
          <p:cNvGrpSpPr/>
          <p:nvPr/>
        </p:nvGrpSpPr>
        <p:grpSpPr>
          <a:xfrm>
            <a:off x="415842" y="5732461"/>
            <a:ext cx="11268223" cy="781352"/>
            <a:chOff x="273254" y="4350472"/>
            <a:chExt cx="5757468" cy="338166"/>
          </a:xfrm>
          <a:solidFill>
            <a:srgbClr val="FFFF00"/>
          </a:solidFill>
        </p:grpSpPr>
        <p:sp>
          <p:nvSpPr>
            <p:cNvPr id="27" name="Прямоугольник: скругленные углы 26">
              <a:extLst>
                <a:ext uri="{FF2B5EF4-FFF2-40B4-BE49-F238E27FC236}">
                  <a16:creationId xmlns:a16="http://schemas.microsoft.com/office/drawing/2014/main" id="{380839AC-BA43-4792-979C-78D48B3F6E17}"/>
                </a:ext>
              </a:extLst>
            </p:cNvPr>
            <p:cNvSpPr/>
            <p:nvPr/>
          </p:nvSpPr>
          <p:spPr>
            <a:xfrm>
              <a:off x="273254" y="4350472"/>
              <a:ext cx="5757468" cy="338166"/>
            </a:xfrm>
            <a:prstGeom prst="roundRect">
              <a:avLst/>
            </a:prstGeom>
            <a:grpFill/>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28" name="Прямоугольник: скругленные углы 4">
              <a:extLst>
                <a:ext uri="{FF2B5EF4-FFF2-40B4-BE49-F238E27FC236}">
                  <a16:creationId xmlns:a16="http://schemas.microsoft.com/office/drawing/2014/main" id="{E3938870-A78C-4655-8BCE-BD46ECD7A44E}"/>
                </a:ext>
              </a:extLst>
            </p:cNvPr>
            <p:cNvSpPr txBox="1"/>
            <p:nvPr/>
          </p:nvSpPr>
          <p:spPr>
            <a:xfrm>
              <a:off x="289762" y="4366980"/>
              <a:ext cx="5724452" cy="30515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9728" tIns="0" rIns="159728" bIns="0" numCol="1" spcCol="1270" anchor="ctr" anchorCtr="0">
              <a:noAutofit/>
            </a:bodyPr>
            <a:lstStyle/>
            <a:p>
              <a:pPr marL="0" lvl="0" indent="0" algn="ctr" defTabSz="466725">
                <a:lnSpc>
                  <a:spcPct val="90000"/>
                </a:lnSpc>
                <a:spcBef>
                  <a:spcPct val="0"/>
                </a:spcBef>
                <a:spcAft>
                  <a:spcPct val="35000"/>
                </a:spcAft>
                <a:buNone/>
              </a:pPr>
              <a:r>
                <a:rPr lang="ru-RU" sz="2400" kern="1200" dirty="0">
                  <a:latin typeface="Times New Roman" panose="02020603050405020304" pitchFamily="18" charset="0"/>
                  <a:cs typeface="Times New Roman" panose="02020603050405020304" pitchFamily="18" charset="0"/>
                </a:rPr>
                <a:t>Попечительский совет Государственного Фонда поддержки предпринимательства Калужской области</a:t>
              </a:r>
            </a:p>
          </p:txBody>
        </p:sp>
      </p:grpSp>
    </p:spTree>
    <p:extLst>
      <p:ext uri="{BB962C8B-B14F-4D97-AF65-F5344CB8AC3E}">
        <p14:creationId xmlns:p14="http://schemas.microsoft.com/office/powerpoint/2010/main" val="969206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9" name="TextBox 8">
            <a:extLst>
              <a:ext uri="{FF2B5EF4-FFF2-40B4-BE49-F238E27FC236}">
                <a16:creationId xmlns:a16="http://schemas.microsoft.com/office/drawing/2014/main" id="{DFC5CCE9-630D-4812-ABF9-8159D28659A8}"/>
              </a:ext>
            </a:extLst>
          </p:cNvPr>
          <p:cNvSpPr txBox="1"/>
          <p:nvPr/>
        </p:nvSpPr>
        <p:spPr>
          <a:xfrm>
            <a:off x="5556738" y="415497"/>
            <a:ext cx="6272516" cy="830997"/>
          </a:xfrm>
          <a:prstGeom prst="rect">
            <a:avLst/>
          </a:prstGeom>
          <a:noFill/>
        </p:spPr>
        <p:txBody>
          <a:bodyPr wrap="square" rtlCol="0">
            <a:spAutoFit/>
          </a:bodyPr>
          <a:lstStyle/>
          <a:p>
            <a:pPr algn="r"/>
            <a:r>
              <a:rPr lang="ru-RU" sz="2400" dirty="0">
                <a:solidFill>
                  <a:srgbClr val="7030A0"/>
                </a:solidFill>
              </a:rPr>
              <a:t>Участие Уполномоченного в совещательно-консультативных органах</a:t>
            </a:r>
          </a:p>
        </p:txBody>
      </p:sp>
      <p:grpSp>
        <p:nvGrpSpPr>
          <p:cNvPr id="14" name="Группа 13">
            <a:extLst>
              <a:ext uri="{FF2B5EF4-FFF2-40B4-BE49-F238E27FC236}">
                <a16:creationId xmlns:a16="http://schemas.microsoft.com/office/drawing/2014/main" id="{A9BE5380-C6B6-4A92-BB64-8E4DFA69B60F}"/>
              </a:ext>
            </a:extLst>
          </p:cNvPr>
          <p:cNvGrpSpPr/>
          <p:nvPr/>
        </p:nvGrpSpPr>
        <p:grpSpPr>
          <a:xfrm>
            <a:off x="281354" y="1438430"/>
            <a:ext cx="11547900" cy="1046334"/>
            <a:chOff x="300668" y="4815359"/>
            <a:chExt cx="5734697" cy="512186"/>
          </a:xfrm>
        </p:grpSpPr>
        <p:sp>
          <p:nvSpPr>
            <p:cNvPr id="15" name="Прямоугольник: скругленные углы 14">
              <a:extLst>
                <a:ext uri="{FF2B5EF4-FFF2-40B4-BE49-F238E27FC236}">
                  <a16:creationId xmlns:a16="http://schemas.microsoft.com/office/drawing/2014/main" id="{44EA6651-F621-4D13-9310-65B0008006D4}"/>
                </a:ext>
              </a:extLst>
            </p:cNvPr>
            <p:cNvSpPr/>
            <p:nvPr/>
          </p:nvSpPr>
          <p:spPr>
            <a:xfrm>
              <a:off x="300668" y="4815359"/>
              <a:ext cx="5734697" cy="512186"/>
            </a:xfrm>
            <a:prstGeom prst="roundRect">
              <a:avLst/>
            </a:pr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16" name="Прямоугольник: скругленные углы 4">
              <a:extLst>
                <a:ext uri="{FF2B5EF4-FFF2-40B4-BE49-F238E27FC236}">
                  <a16:creationId xmlns:a16="http://schemas.microsoft.com/office/drawing/2014/main" id="{AE992950-D023-4698-9533-D92DF8A0771E}"/>
                </a:ext>
              </a:extLst>
            </p:cNvPr>
            <p:cNvSpPr txBox="1"/>
            <p:nvPr/>
          </p:nvSpPr>
          <p:spPr>
            <a:xfrm>
              <a:off x="325671" y="4840362"/>
              <a:ext cx="5684691" cy="4621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9728" tIns="0" rIns="159728" bIns="0" numCol="1" spcCol="1270" anchor="ctr" anchorCtr="0">
              <a:noAutofit/>
            </a:bodyPr>
            <a:lstStyle/>
            <a:p>
              <a:pPr marL="0" lvl="0" indent="0" algn="ctr" defTabSz="466725">
                <a:lnSpc>
                  <a:spcPct val="90000"/>
                </a:lnSpc>
                <a:spcBef>
                  <a:spcPct val="0"/>
                </a:spcBef>
                <a:spcAft>
                  <a:spcPct val="35000"/>
                </a:spcAft>
                <a:buNone/>
              </a:pPr>
              <a:r>
                <a:rPr lang="ru-RU" sz="2400" kern="1200" dirty="0">
                  <a:latin typeface="Times New Roman" panose="02020603050405020304" pitchFamily="18" charset="0"/>
                  <a:cs typeface="Times New Roman" panose="02020603050405020304" pitchFamily="18" charset="0"/>
                </a:rPr>
                <a:t>Оперативный штаб по контролю ситуации в части введения маркировки товаров средствами идентификации в Калужской области</a:t>
              </a:r>
            </a:p>
          </p:txBody>
        </p:sp>
      </p:grpSp>
      <p:grpSp>
        <p:nvGrpSpPr>
          <p:cNvPr id="17" name="Группа 16">
            <a:extLst>
              <a:ext uri="{FF2B5EF4-FFF2-40B4-BE49-F238E27FC236}">
                <a16:creationId xmlns:a16="http://schemas.microsoft.com/office/drawing/2014/main" id="{4BC57039-48B9-4C14-B45D-97E8AC35CB06}"/>
              </a:ext>
            </a:extLst>
          </p:cNvPr>
          <p:cNvGrpSpPr/>
          <p:nvPr/>
        </p:nvGrpSpPr>
        <p:grpSpPr>
          <a:xfrm>
            <a:off x="281354" y="2763443"/>
            <a:ext cx="11547900" cy="489282"/>
            <a:chOff x="299489" y="5461886"/>
            <a:chExt cx="5731663" cy="278928"/>
          </a:xfrm>
        </p:grpSpPr>
        <p:sp>
          <p:nvSpPr>
            <p:cNvPr id="18" name="Прямоугольник: скругленные углы 17">
              <a:extLst>
                <a:ext uri="{FF2B5EF4-FFF2-40B4-BE49-F238E27FC236}">
                  <a16:creationId xmlns:a16="http://schemas.microsoft.com/office/drawing/2014/main" id="{0354E4FA-BE42-43A4-AF28-BB9079A52FE9}"/>
                </a:ext>
              </a:extLst>
            </p:cNvPr>
            <p:cNvSpPr/>
            <p:nvPr/>
          </p:nvSpPr>
          <p:spPr>
            <a:xfrm>
              <a:off x="299489" y="5461886"/>
              <a:ext cx="5731663" cy="278928"/>
            </a:xfrm>
            <a:prstGeom prst="roundRect">
              <a:avLst/>
            </a:pr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19" name="Прямоугольник: скругленные углы 4">
              <a:extLst>
                <a:ext uri="{FF2B5EF4-FFF2-40B4-BE49-F238E27FC236}">
                  <a16:creationId xmlns:a16="http://schemas.microsoft.com/office/drawing/2014/main" id="{AE200E92-1E43-4B0F-AFC6-89AFC3D6D255}"/>
                </a:ext>
              </a:extLst>
            </p:cNvPr>
            <p:cNvSpPr txBox="1"/>
            <p:nvPr/>
          </p:nvSpPr>
          <p:spPr>
            <a:xfrm>
              <a:off x="313105" y="5475502"/>
              <a:ext cx="5704431" cy="2516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9728" tIns="0" rIns="159728" bIns="0" numCol="1" spcCol="1270" anchor="ctr" anchorCtr="0">
              <a:noAutofit/>
            </a:bodyPr>
            <a:lstStyle/>
            <a:p>
              <a:pPr marL="0" lvl="0" indent="0" algn="ctr" defTabSz="466725">
                <a:lnSpc>
                  <a:spcPct val="90000"/>
                </a:lnSpc>
                <a:spcBef>
                  <a:spcPct val="0"/>
                </a:spcBef>
                <a:spcAft>
                  <a:spcPct val="35000"/>
                </a:spcAft>
                <a:buNone/>
              </a:pPr>
              <a:r>
                <a:rPr lang="ru-RU" sz="2400" kern="1200" dirty="0">
                  <a:latin typeface="Times New Roman" panose="02020603050405020304" pitchFamily="18" charset="0"/>
                  <a:cs typeface="Times New Roman" panose="02020603050405020304" pitchFamily="18" charset="0"/>
                </a:rPr>
                <a:t>Общественный Совет при жилищной инспекции Калужской области</a:t>
              </a:r>
            </a:p>
          </p:txBody>
        </p:sp>
      </p:grpSp>
      <p:grpSp>
        <p:nvGrpSpPr>
          <p:cNvPr id="29" name="Группа 28">
            <a:extLst>
              <a:ext uri="{FF2B5EF4-FFF2-40B4-BE49-F238E27FC236}">
                <a16:creationId xmlns:a16="http://schemas.microsoft.com/office/drawing/2014/main" id="{96B7D1CE-6918-4F54-969C-D68EC867ADFD}"/>
              </a:ext>
            </a:extLst>
          </p:cNvPr>
          <p:cNvGrpSpPr/>
          <p:nvPr/>
        </p:nvGrpSpPr>
        <p:grpSpPr>
          <a:xfrm>
            <a:off x="281354" y="3531404"/>
            <a:ext cx="11547900" cy="821688"/>
            <a:chOff x="392643" y="5859914"/>
            <a:chExt cx="5641943" cy="467322"/>
          </a:xfrm>
        </p:grpSpPr>
        <p:sp>
          <p:nvSpPr>
            <p:cNvPr id="30" name="Прямоугольник: скругленные углы 29">
              <a:extLst>
                <a:ext uri="{FF2B5EF4-FFF2-40B4-BE49-F238E27FC236}">
                  <a16:creationId xmlns:a16="http://schemas.microsoft.com/office/drawing/2014/main" id="{A39578B9-0C76-44AC-9D51-AD460460D571}"/>
                </a:ext>
              </a:extLst>
            </p:cNvPr>
            <p:cNvSpPr/>
            <p:nvPr/>
          </p:nvSpPr>
          <p:spPr>
            <a:xfrm>
              <a:off x="392643" y="5859914"/>
              <a:ext cx="5641943" cy="467322"/>
            </a:xfrm>
            <a:prstGeom prst="roundRect">
              <a:avLst/>
            </a:pr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31" name="Прямоугольник: скругленные углы 4">
              <a:extLst>
                <a:ext uri="{FF2B5EF4-FFF2-40B4-BE49-F238E27FC236}">
                  <a16:creationId xmlns:a16="http://schemas.microsoft.com/office/drawing/2014/main" id="{B0D0E838-A793-42EE-ABF3-356FA8D2F1D7}"/>
                </a:ext>
              </a:extLst>
            </p:cNvPr>
            <p:cNvSpPr txBox="1"/>
            <p:nvPr/>
          </p:nvSpPr>
          <p:spPr>
            <a:xfrm>
              <a:off x="415456" y="5882727"/>
              <a:ext cx="5596317" cy="4216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9728" tIns="0" rIns="159728" bIns="0" numCol="1" spcCol="1270" anchor="ctr" anchorCtr="0">
              <a:noAutofit/>
            </a:bodyPr>
            <a:lstStyle/>
            <a:p>
              <a:pPr marL="0" lvl="0" indent="0" algn="ctr" defTabSz="466725">
                <a:lnSpc>
                  <a:spcPct val="90000"/>
                </a:lnSpc>
                <a:spcBef>
                  <a:spcPct val="0"/>
                </a:spcBef>
                <a:spcAft>
                  <a:spcPct val="35000"/>
                </a:spcAft>
                <a:buNone/>
              </a:pPr>
              <a:r>
                <a:rPr lang="ru-RU" sz="2400" kern="1200" dirty="0">
                  <a:latin typeface="Times New Roman" panose="02020603050405020304" pitchFamily="18" charset="0"/>
                  <a:cs typeface="Times New Roman" panose="02020603050405020304" pitchFamily="18" charset="0"/>
                </a:rPr>
                <a:t>Совет по развитию малого и среднего предпринимательства при Губернаторе Калужской области</a:t>
              </a:r>
            </a:p>
          </p:txBody>
        </p:sp>
      </p:grpSp>
      <p:grpSp>
        <p:nvGrpSpPr>
          <p:cNvPr id="32" name="Группа 31">
            <a:extLst>
              <a:ext uri="{FF2B5EF4-FFF2-40B4-BE49-F238E27FC236}">
                <a16:creationId xmlns:a16="http://schemas.microsoft.com/office/drawing/2014/main" id="{39B4FE9D-0AB1-4A6B-8A23-3783528F2F5C}"/>
              </a:ext>
            </a:extLst>
          </p:cNvPr>
          <p:cNvGrpSpPr/>
          <p:nvPr/>
        </p:nvGrpSpPr>
        <p:grpSpPr>
          <a:xfrm>
            <a:off x="281354" y="4631771"/>
            <a:ext cx="11547900" cy="502938"/>
            <a:chOff x="392643" y="6453957"/>
            <a:chExt cx="5641943" cy="236160"/>
          </a:xfrm>
        </p:grpSpPr>
        <p:sp>
          <p:nvSpPr>
            <p:cNvPr id="33" name="Прямоугольник: скругленные углы 32">
              <a:extLst>
                <a:ext uri="{FF2B5EF4-FFF2-40B4-BE49-F238E27FC236}">
                  <a16:creationId xmlns:a16="http://schemas.microsoft.com/office/drawing/2014/main" id="{445358B5-8C03-4BAD-8FC9-E8D732B1C27B}"/>
                </a:ext>
              </a:extLst>
            </p:cNvPr>
            <p:cNvSpPr/>
            <p:nvPr/>
          </p:nvSpPr>
          <p:spPr>
            <a:xfrm>
              <a:off x="392643" y="6453957"/>
              <a:ext cx="5641943" cy="236160"/>
            </a:xfrm>
            <a:prstGeom prst="roundRect">
              <a:avLst/>
            </a:pr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34" name="Прямоугольник: скругленные углы 4">
              <a:extLst>
                <a:ext uri="{FF2B5EF4-FFF2-40B4-BE49-F238E27FC236}">
                  <a16:creationId xmlns:a16="http://schemas.microsoft.com/office/drawing/2014/main" id="{4FDDD239-0645-4A5A-926F-0D8CB28DB893}"/>
                </a:ext>
              </a:extLst>
            </p:cNvPr>
            <p:cNvSpPr txBox="1"/>
            <p:nvPr/>
          </p:nvSpPr>
          <p:spPr>
            <a:xfrm>
              <a:off x="404171" y="6465485"/>
              <a:ext cx="5618887" cy="2131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9728" tIns="0" rIns="159728" bIns="0" numCol="1" spcCol="1270" anchor="ctr" anchorCtr="0">
              <a:noAutofit/>
            </a:bodyPr>
            <a:lstStyle/>
            <a:p>
              <a:pPr marL="0" lvl="0" indent="0" algn="ctr" defTabSz="466725">
                <a:lnSpc>
                  <a:spcPct val="90000"/>
                </a:lnSpc>
                <a:spcBef>
                  <a:spcPct val="0"/>
                </a:spcBef>
                <a:spcAft>
                  <a:spcPct val="35000"/>
                </a:spcAft>
                <a:buNone/>
              </a:pPr>
              <a:r>
                <a:rPr lang="ru-RU" sz="2400" kern="1200" dirty="0">
                  <a:latin typeface="Times New Roman" panose="02020603050405020304" pitchFamily="18" charset="0"/>
                  <a:cs typeface="Times New Roman" panose="02020603050405020304" pitchFamily="18" charset="0"/>
                </a:rPr>
                <a:t>Совет по улучшению инвестиционного климата при Губернаторе Калужской области</a:t>
              </a:r>
            </a:p>
          </p:txBody>
        </p:sp>
      </p:grpSp>
      <p:grpSp>
        <p:nvGrpSpPr>
          <p:cNvPr id="35" name="Группа 34">
            <a:extLst>
              <a:ext uri="{FF2B5EF4-FFF2-40B4-BE49-F238E27FC236}">
                <a16:creationId xmlns:a16="http://schemas.microsoft.com/office/drawing/2014/main" id="{09CC04B0-362D-45CE-96B3-C2F2522F8F09}"/>
              </a:ext>
            </a:extLst>
          </p:cNvPr>
          <p:cNvGrpSpPr/>
          <p:nvPr/>
        </p:nvGrpSpPr>
        <p:grpSpPr>
          <a:xfrm>
            <a:off x="281354" y="5413388"/>
            <a:ext cx="11547900" cy="1282834"/>
            <a:chOff x="392643" y="6816837"/>
            <a:chExt cx="5641943" cy="606069"/>
          </a:xfrm>
        </p:grpSpPr>
        <p:sp>
          <p:nvSpPr>
            <p:cNvPr id="36" name="Прямоугольник: скругленные углы 35">
              <a:extLst>
                <a:ext uri="{FF2B5EF4-FFF2-40B4-BE49-F238E27FC236}">
                  <a16:creationId xmlns:a16="http://schemas.microsoft.com/office/drawing/2014/main" id="{4D91D924-A25D-48E6-B859-AD6C7D3EC5FC}"/>
                </a:ext>
              </a:extLst>
            </p:cNvPr>
            <p:cNvSpPr/>
            <p:nvPr/>
          </p:nvSpPr>
          <p:spPr>
            <a:xfrm>
              <a:off x="392643" y="6816837"/>
              <a:ext cx="5641943" cy="606069"/>
            </a:xfrm>
            <a:prstGeom prst="roundRect">
              <a:avLst/>
            </a:prstGeom>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37" name="Прямоугольник: скругленные углы 4">
              <a:extLst>
                <a:ext uri="{FF2B5EF4-FFF2-40B4-BE49-F238E27FC236}">
                  <a16:creationId xmlns:a16="http://schemas.microsoft.com/office/drawing/2014/main" id="{611ACAC9-0576-4422-A298-42196AE8F54C}"/>
                </a:ext>
              </a:extLst>
            </p:cNvPr>
            <p:cNvSpPr txBox="1"/>
            <p:nvPr/>
          </p:nvSpPr>
          <p:spPr>
            <a:xfrm>
              <a:off x="422229" y="6846423"/>
              <a:ext cx="5582771" cy="5468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9728" tIns="0" rIns="159728" bIns="0" numCol="1" spcCol="1270" anchor="ctr" anchorCtr="0">
              <a:noAutofit/>
            </a:bodyPr>
            <a:lstStyle/>
            <a:p>
              <a:pPr marL="0" lvl="0" indent="0" algn="ctr" defTabSz="466725">
                <a:lnSpc>
                  <a:spcPct val="90000"/>
                </a:lnSpc>
                <a:spcBef>
                  <a:spcPct val="0"/>
                </a:spcBef>
                <a:spcAft>
                  <a:spcPct val="35000"/>
                </a:spcAft>
                <a:buNone/>
              </a:pPr>
              <a:r>
                <a:rPr lang="ru-RU" sz="2400" kern="1200" dirty="0">
                  <a:latin typeface="Times New Roman" panose="02020603050405020304" pitchFamily="18" charset="0"/>
                  <a:cs typeface="Times New Roman" panose="02020603050405020304" pitchFamily="18" charset="0"/>
                </a:rPr>
                <a:t>Межведомственная рабочая группа по вопросам привлечения к труду осужденных, отбывающих наказание в виде лишения свободы в учреждениях УФСИН России по Калужской области</a:t>
              </a:r>
            </a:p>
          </p:txBody>
        </p:sp>
      </p:grpSp>
    </p:spTree>
    <p:extLst>
      <p:ext uri="{BB962C8B-B14F-4D97-AF65-F5344CB8AC3E}">
        <p14:creationId xmlns:p14="http://schemas.microsoft.com/office/powerpoint/2010/main" val="2639580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9" name="TextBox 8">
            <a:extLst>
              <a:ext uri="{FF2B5EF4-FFF2-40B4-BE49-F238E27FC236}">
                <a16:creationId xmlns:a16="http://schemas.microsoft.com/office/drawing/2014/main" id="{DFC5CCE9-630D-4812-ABF9-8159D28659A8}"/>
              </a:ext>
            </a:extLst>
          </p:cNvPr>
          <p:cNvSpPr txBox="1"/>
          <p:nvPr/>
        </p:nvSpPr>
        <p:spPr>
          <a:xfrm>
            <a:off x="5556738" y="415497"/>
            <a:ext cx="6272516" cy="830997"/>
          </a:xfrm>
          <a:prstGeom prst="rect">
            <a:avLst/>
          </a:prstGeom>
          <a:noFill/>
        </p:spPr>
        <p:txBody>
          <a:bodyPr wrap="square" rtlCol="0">
            <a:spAutoFit/>
          </a:bodyPr>
          <a:lstStyle/>
          <a:p>
            <a:pPr algn="r"/>
            <a:r>
              <a:rPr lang="ru-RU" sz="2400" dirty="0">
                <a:solidFill>
                  <a:srgbClr val="7030A0"/>
                </a:solidFill>
              </a:rPr>
              <a:t>Участие Уполномоченного в совещательно-консультативных органах</a:t>
            </a:r>
          </a:p>
        </p:txBody>
      </p:sp>
      <p:grpSp>
        <p:nvGrpSpPr>
          <p:cNvPr id="20" name="Группа 19">
            <a:extLst>
              <a:ext uri="{FF2B5EF4-FFF2-40B4-BE49-F238E27FC236}">
                <a16:creationId xmlns:a16="http://schemas.microsoft.com/office/drawing/2014/main" id="{25C17609-18A3-4E01-A14B-ACF7192471CC}"/>
              </a:ext>
            </a:extLst>
          </p:cNvPr>
          <p:cNvGrpSpPr/>
          <p:nvPr/>
        </p:nvGrpSpPr>
        <p:grpSpPr>
          <a:xfrm>
            <a:off x="315016" y="1681708"/>
            <a:ext cx="11561967" cy="830997"/>
            <a:chOff x="388004" y="7549626"/>
            <a:chExt cx="5647839" cy="427829"/>
          </a:xfrm>
          <a:solidFill>
            <a:srgbClr val="FFFF00"/>
          </a:solidFill>
        </p:grpSpPr>
        <p:sp>
          <p:nvSpPr>
            <p:cNvPr id="21" name="Прямоугольник: скругленные углы 20">
              <a:extLst>
                <a:ext uri="{FF2B5EF4-FFF2-40B4-BE49-F238E27FC236}">
                  <a16:creationId xmlns:a16="http://schemas.microsoft.com/office/drawing/2014/main" id="{EC95AB53-8BC5-4ABA-B9BF-B8EA9D873846}"/>
                </a:ext>
              </a:extLst>
            </p:cNvPr>
            <p:cNvSpPr/>
            <p:nvPr/>
          </p:nvSpPr>
          <p:spPr>
            <a:xfrm>
              <a:off x="388004" y="7549626"/>
              <a:ext cx="5647839" cy="427829"/>
            </a:xfrm>
            <a:prstGeom prst="roundRect">
              <a:avLst/>
            </a:prstGeom>
            <a:grpFill/>
          </p:spPr>
          <p:style>
            <a:lnRef idx="0">
              <a:schemeClr val="accent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22" name="Прямоугольник: скругленные углы 4">
              <a:extLst>
                <a:ext uri="{FF2B5EF4-FFF2-40B4-BE49-F238E27FC236}">
                  <a16:creationId xmlns:a16="http://schemas.microsoft.com/office/drawing/2014/main" id="{2BF2B5A6-B6EB-4A13-BA49-70F1F7B8E31C}"/>
                </a:ext>
              </a:extLst>
            </p:cNvPr>
            <p:cNvSpPr txBox="1"/>
            <p:nvPr/>
          </p:nvSpPr>
          <p:spPr>
            <a:xfrm>
              <a:off x="408889" y="7570511"/>
              <a:ext cx="5606069" cy="38605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9728" tIns="0" rIns="159728" bIns="0" numCol="1" spcCol="1270" anchor="ctr" anchorCtr="0">
              <a:noAutofit/>
            </a:bodyPr>
            <a:lstStyle/>
            <a:p>
              <a:pPr marL="0" lvl="0" indent="0" algn="ctr" defTabSz="466725">
                <a:lnSpc>
                  <a:spcPct val="90000"/>
                </a:lnSpc>
                <a:spcBef>
                  <a:spcPct val="0"/>
                </a:spcBef>
                <a:spcAft>
                  <a:spcPct val="35000"/>
                </a:spcAft>
                <a:buNone/>
              </a:pPr>
              <a:r>
                <a:rPr lang="ru-RU" sz="2400" kern="1200" dirty="0">
                  <a:latin typeface="Times New Roman" panose="02020603050405020304" pitchFamily="18" charset="0"/>
                  <a:cs typeface="Times New Roman" panose="02020603050405020304" pitchFamily="18" charset="0"/>
                </a:rPr>
                <a:t>Межведомственная рабочая группа по защите прав предпринимателей при Прокуратуре Калужской области</a:t>
              </a:r>
            </a:p>
          </p:txBody>
        </p:sp>
      </p:grpSp>
      <p:grpSp>
        <p:nvGrpSpPr>
          <p:cNvPr id="23" name="Группа 22">
            <a:extLst>
              <a:ext uri="{FF2B5EF4-FFF2-40B4-BE49-F238E27FC236}">
                <a16:creationId xmlns:a16="http://schemas.microsoft.com/office/drawing/2014/main" id="{216FAFCB-D447-4B27-8B0A-E41C5A3D50B0}"/>
              </a:ext>
            </a:extLst>
          </p:cNvPr>
          <p:cNvGrpSpPr/>
          <p:nvPr/>
        </p:nvGrpSpPr>
        <p:grpSpPr>
          <a:xfrm>
            <a:off x="315015" y="2713988"/>
            <a:ext cx="11561966" cy="830997"/>
            <a:chOff x="282113" y="70661"/>
            <a:chExt cx="5642254" cy="354240"/>
          </a:xfrm>
        </p:grpSpPr>
        <p:sp>
          <p:nvSpPr>
            <p:cNvPr id="24" name="Прямоугольник: скругленные углы 23">
              <a:extLst>
                <a:ext uri="{FF2B5EF4-FFF2-40B4-BE49-F238E27FC236}">
                  <a16:creationId xmlns:a16="http://schemas.microsoft.com/office/drawing/2014/main" id="{66419EE8-7EE8-4550-9E71-1E715380C9E1}"/>
                </a:ext>
              </a:extLst>
            </p:cNvPr>
            <p:cNvSpPr/>
            <p:nvPr/>
          </p:nvSpPr>
          <p:spPr>
            <a:xfrm>
              <a:off x="282113" y="70661"/>
              <a:ext cx="5642254" cy="354240"/>
            </a:xfrm>
            <a:prstGeom prst="roundRect">
              <a:avLst/>
            </a:prstGeom>
          </p:spPr>
          <p:style>
            <a:lnRef idx="0">
              <a:schemeClr val="accent5">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25" name="Прямоугольник: скругленные углы 4">
              <a:extLst>
                <a:ext uri="{FF2B5EF4-FFF2-40B4-BE49-F238E27FC236}">
                  <a16:creationId xmlns:a16="http://schemas.microsoft.com/office/drawing/2014/main" id="{699249FF-0CDB-4D66-A2A1-ED370E3F3AC4}"/>
                </a:ext>
              </a:extLst>
            </p:cNvPr>
            <p:cNvSpPr txBox="1"/>
            <p:nvPr/>
          </p:nvSpPr>
          <p:spPr>
            <a:xfrm>
              <a:off x="299406" y="87954"/>
              <a:ext cx="5607668" cy="3196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787" tIns="0" rIns="156787" bIns="0" numCol="1" spcCol="1270" anchor="ctr" anchorCtr="0">
              <a:noAutofit/>
            </a:bodyPr>
            <a:lstStyle/>
            <a:p>
              <a:pPr marL="0" lvl="0" indent="0" algn="ctr" defTabSz="466725">
                <a:lnSpc>
                  <a:spcPct val="90000"/>
                </a:lnSpc>
                <a:spcBef>
                  <a:spcPct val="0"/>
                </a:spcBef>
                <a:spcAft>
                  <a:spcPct val="35000"/>
                </a:spcAft>
                <a:buNone/>
              </a:pPr>
              <a:r>
                <a:rPr lang="ru-RU" sz="2400" kern="1200" dirty="0">
                  <a:latin typeface="Times New Roman" panose="02020603050405020304" pitchFamily="18" charset="0"/>
                  <a:cs typeface="Times New Roman" panose="02020603050405020304" pitchFamily="18" charset="0"/>
                </a:rPr>
                <a:t>Лицензионная комиссия Калужской области по лицензированию деятельности по управлению многоквартирными домами</a:t>
              </a:r>
            </a:p>
          </p:txBody>
        </p:sp>
      </p:grpSp>
      <p:grpSp>
        <p:nvGrpSpPr>
          <p:cNvPr id="26" name="Группа 25">
            <a:extLst>
              <a:ext uri="{FF2B5EF4-FFF2-40B4-BE49-F238E27FC236}">
                <a16:creationId xmlns:a16="http://schemas.microsoft.com/office/drawing/2014/main" id="{D93D28A4-1048-41FA-B3A8-641C3FAF8C6C}"/>
              </a:ext>
            </a:extLst>
          </p:cNvPr>
          <p:cNvGrpSpPr/>
          <p:nvPr/>
        </p:nvGrpSpPr>
        <p:grpSpPr>
          <a:xfrm>
            <a:off x="315015" y="3795584"/>
            <a:ext cx="11561966" cy="830996"/>
            <a:chOff x="282113" y="614981"/>
            <a:chExt cx="5642254" cy="354240"/>
          </a:xfrm>
          <a:solidFill>
            <a:srgbClr val="FFFF00"/>
          </a:solidFill>
        </p:grpSpPr>
        <p:sp>
          <p:nvSpPr>
            <p:cNvPr id="27" name="Прямоугольник: скругленные углы 26">
              <a:extLst>
                <a:ext uri="{FF2B5EF4-FFF2-40B4-BE49-F238E27FC236}">
                  <a16:creationId xmlns:a16="http://schemas.microsoft.com/office/drawing/2014/main" id="{7C2E81ED-5497-452C-9A33-F3865AA772DA}"/>
                </a:ext>
              </a:extLst>
            </p:cNvPr>
            <p:cNvSpPr/>
            <p:nvPr/>
          </p:nvSpPr>
          <p:spPr>
            <a:xfrm>
              <a:off x="282113" y="614981"/>
              <a:ext cx="5642254" cy="354240"/>
            </a:xfrm>
            <a:prstGeom prst="roundRect">
              <a:avLst/>
            </a:prstGeom>
            <a:grpFill/>
          </p:spPr>
          <p:style>
            <a:lnRef idx="0">
              <a:schemeClr val="accent5">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28" name="Прямоугольник: скругленные углы 4">
              <a:extLst>
                <a:ext uri="{FF2B5EF4-FFF2-40B4-BE49-F238E27FC236}">
                  <a16:creationId xmlns:a16="http://schemas.microsoft.com/office/drawing/2014/main" id="{ADB5105F-6693-4AB5-8CC0-5C551525BEE4}"/>
                </a:ext>
              </a:extLst>
            </p:cNvPr>
            <p:cNvSpPr txBox="1"/>
            <p:nvPr/>
          </p:nvSpPr>
          <p:spPr>
            <a:xfrm>
              <a:off x="299406" y="632274"/>
              <a:ext cx="5607668" cy="319654"/>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787" tIns="0" rIns="156787" bIns="0" numCol="1" spcCol="1270" anchor="ctr" anchorCtr="0">
              <a:noAutofit/>
            </a:bodyPr>
            <a:lstStyle/>
            <a:p>
              <a:pPr marL="0" lvl="0" indent="0" algn="ctr" defTabSz="466725">
                <a:lnSpc>
                  <a:spcPct val="90000"/>
                </a:lnSpc>
                <a:spcBef>
                  <a:spcPct val="0"/>
                </a:spcBef>
                <a:spcAft>
                  <a:spcPct val="35000"/>
                </a:spcAft>
                <a:buNone/>
              </a:pPr>
              <a:r>
                <a:rPr lang="ru-RU" sz="2400" kern="1200" dirty="0">
                  <a:latin typeface="Times New Roman" panose="02020603050405020304" pitchFamily="18" charset="0"/>
                  <a:cs typeface="Times New Roman" panose="02020603050405020304" pitchFamily="18" charset="0"/>
                </a:rPr>
                <a:t>Общественный Совет при Городском Голове по развитию малого и среднего предпринимательства в городе Калуге</a:t>
              </a:r>
            </a:p>
          </p:txBody>
        </p:sp>
      </p:grpSp>
      <p:grpSp>
        <p:nvGrpSpPr>
          <p:cNvPr id="38" name="Группа 37">
            <a:extLst>
              <a:ext uri="{FF2B5EF4-FFF2-40B4-BE49-F238E27FC236}">
                <a16:creationId xmlns:a16="http://schemas.microsoft.com/office/drawing/2014/main" id="{F45CC1C3-DB61-49B9-B6BC-D3813B5379F1}"/>
              </a:ext>
            </a:extLst>
          </p:cNvPr>
          <p:cNvGrpSpPr/>
          <p:nvPr/>
        </p:nvGrpSpPr>
        <p:grpSpPr>
          <a:xfrm>
            <a:off x="315015" y="4853906"/>
            <a:ext cx="11561966" cy="548087"/>
            <a:chOff x="268224" y="1159301"/>
            <a:chExt cx="5651487" cy="354240"/>
          </a:xfrm>
        </p:grpSpPr>
        <p:sp>
          <p:nvSpPr>
            <p:cNvPr id="39" name="Прямоугольник: скругленные углы 38">
              <a:extLst>
                <a:ext uri="{FF2B5EF4-FFF2-40B4-BE49-F238E27FC236}">
                  <a16:creationId xmlns:a16="http://schemas.microsoft.com/office/drawing/2014/main" id="{E89EFEF5-5928-44D2-8674-1F729894E4A5}"/>
                </a:ext>
              </a:extLst>
            </p:cNvPr>
            <p:cNvSpPr/>
            <p:nvPr/>
          </p:nvSpPr>
          <p:spPr>
            <a:xfrm>
              <a:off x="268224" y="1159301"/>
              <a:ext cx="5651487" cy="354240"/>
            </a:xfrm>
            <a:prstGeom prst="roundRect">
              <a:avLst/>
            </a:prstGeom>
          </p:spPr>
          <p:style>
            <a:lnRef idx="0">
              <a:schemeClr val="accent5">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40" name="Прямоугольник: скругленные углы 4">
              <a:extLst>
                <a:ext uri="{FF2B5EF4-FFF2-40B4-BE49-F238E27FC236}">
                  <a16:creationId xmlns:a16="http://schemas.microsoft.com/office/drawing/2014/main" id="{FB724B77-58C3-4EE1-B09B-F5BB2B5D588A}"/>
                </a:ext>
              </a:extLst>
            </p:cNvPr>
            <p:cNvSpPr txBox="1"/>
            <p:nvPr/>
          </p:nvSpPr>
          <p:spPr>
            <a:xfrm>
              <a:off x="285517" y="1176594"/>
              <a:ext cx="5616901" cy="3196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787" tIns="0" rIns="156787" bIns="0" numCol="1" spcCol="1270" anchor="ctr" anchorCtr="0">
              <a:noAutofit/>
            </a:bodyPr>
            <a:lstStyle/>
            <a:p>
              <a:pPr marL="0" lvl="0" indent="0" algn="ctr" defTabSz="466725">
                <a:lnSpc>
                  <a:spcPct val="90000"/>
                </a:lnSpc>
                <a:spcBef>
                  <a:spcPct val="0"/>
                </a:spcBef>
                <a:spcAft>
                  <a:spcPct val="35000"/>
                </a:spcAft>
                <a:buNone/>
              </a:pPr>
              <a:r>
                <a:rPr lang="ru-RU" sz="2400" kern="1200" dirty="0">
                  <a:latin typeface="Times New Roman" panose="02020603050405020304" pitchFamily="18" charset="0"/>
                  <a:cs typeface="Times New Roman" panose="02020603050405020304" pitchFamily="18" charset="0"/>
                </a:rPr>
                <a:t>Совет по содействию развитию конкуренции при Губернаторе Калужской области</a:t>
              </a:r>
            </a:p>
          </p:txBody>
        </p:sp>
      </p:grpSp>
      <p:grpSp>
        <p:nvGrpSpPr>
          <p:cNvPr id="41" name="Группа 40">
            <a:extLst>
              <a:ext uri="{FF2B5EF4-FFF2-40B4-BE49-F238E27FC236}">
                <a16:creationId xmlns:a16="http://schemas.microsoft.com/office/drawing/2014/main" id="{A69AA38F-1ADC-41D7-82AD-3DF00746F7A1}"/>
              </a:ext>
            </a:extLst>
          </p:cNvPr>
          <p:cNvGrpSpPr/>
          <p:nvPr/>
        </p:nvGrpSpPr>
        <p:grpSpPr>
          <a:xfrm>
            <a:off x="315014" y="5630881"/>
            <a:ext cx="11561965" cy="830995"/>
            <a:chOff x="295133" y="1703621"/>
            <a:chExt cx="5629136" cy="354240"/>
          </a:xfrm>
        </p:grpSpPr>
        <p:sp>
          <p:nvSpPr>
            <p:cNvPr id="42" name="Прямоугольник: скругленные углы 41">
              <a:extLst>
                <a:ext uri="{FF2B5EF4-FFF2-40B4-BE49-F238E27FC236}">
                  <a16:creationId xmlns:a16="http://schemas.microsoft.com/office/drawing/2014/main" id="{F2940F85-9AAC-4E21-B141-3619D9D42E14}"/>
                </a:ext>
              </a:extLst>
            </p:cNvPr>
            <p:cNvSpPr/>
            <p:nvPr/>
          </p:nvSpPr>
          <p:spPr>
            <a:xfrm>
              <a:off x="295133" y="1703621"/>
              <a:ext cx="5629136" cy="354240"/>
            </a:xfrm>
            <a:prstGeom prst="roundRect">
              <a:avLst/>
            </a:prstGeom>
          </p:spPr>
          <p:style>
            <a:lnRef idx="0">
              <a:schemeClr val="accent5">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43" name="Прямоугольник: скругленные углы 4">
              <a:extLst>
                <a:ext uri="{FF2B5EF4-FFF2-40B4-BE49-F238E27FC236}">
                  <a16:creationId xmlns:a16="http://schemas.microsoft.com/office/drawing/2014/main" id="{4938787E-96AE-479D-81CB-F10458024990}"/>
                </a:ext>
              </a:extLst>
            </p:cNvPr>
            <p:cNvSpPr txBox="1"/>
            <p:nvPr/>
          </p:nvSpPr>
          <p:spPr>
            <a:xfrm>
              <a:off x="312426" y="1720914"/>
              <a:ext cx="5594550" cy="3196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787" tIns="0" rIns="156787" bIns="0" numCol="1" spcCol="1270" anchor="ctr" anchorCtr="0">
              <a:noAutofit/>
            </a:bodyPr>
            <a:lstStyle/>
            <a:p>
              <a:pPr marL="0" lvl="0" indent="0" algn="ctr" defTabSz="466725">
                <a:lnSpc>
                  <a:spcPct val="90000"/>
                </a:lnSpc>
                <a:spcBef>
                  <a:spcPct val="0"/>
                </a:spcBef>
                <a:spcAft>
                  <a:spcPct val="35000"/>
                </a:spcAft>
                <a:buNone/>
              </a:pPr>
              <a:r>
                <a:rPr lang="ru-RU" sz="2400" kern="1200" dirty="0">
                  <a:latin typeface="Times New Roman" panose="02020603050405020304" pitchFamily="18" charset="0"/>
                  <a:cs typeface="Times New Roman" panose="02020603050405020304" pitchFamily="18" charset="0"/>
                </a:rPr>
                <a:t>Общественный совет при прокуратуре Калужской области по защите прав малого и среднего предпринимательства</a:t>
              </a:r>
            </a:p>
          </p:txBody>
        </p:sp>
      </p:grpSp>
    </p:spTree>
    <p:extLst>
      <p:ext uri="{BB962C8B-B14F-4D97-AF65-F5344CB8AC3E}">
        <p14:creationId xmlns:p14="http://schemas.microsoft.com/office/powerpoint/2010/main" val="2159701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9" name="TextBox 8">
            <a:extLst>
              <a:ext uri="{FF2B5EF4-FFF2-40B4-BE49-F238E27FC236}">
                <a16:creationId xmlns:a16="http://schemas.microsoft.com/office/drawing/2014/main" id="{DFC5CCE9-630D-4812-ABF9-8159D28659A8}"/>
              </a:ext>
            </a:extLst>
          </p:cNvPr>
          <p:cNvSpPr txBox="1"/>
          <p:nvPr/>
        </p:nvSpPr>
        <p:spPr>
          <a:xfrm>
            <a:off x="5556738" y="415497"/>
            <a:ext cx="6272516" cy="830997"/>
          </a:xfrm>
          <a:prstGeom prst="rect">
            <a:avLst/>
          </a:prstGeom>
          <a:noFill/>
        </p:spPr>
        <p:txBody>
          <a:bodyPr wrap="square" rtlCol="0">
            <a:spAutoFit/>
          </a:bodyPr>
          <a:lstStyle/>
          <a:p>
            <a:pPr algn="r"/>
            <a:r>
              <a:rPr lang="ru-RU" sz="2400" dirty="0">
                <a:solidFill>
                  <a:srgbClr val="7030A0"/>
                </a:solidFill>
              </a:rPr>
              <a:t>Участие Уполномоченного в мероприятиях объединений предпринимателей</a:t>
            </a:r>
          </a:p>
        </p:txBody>
      </p:sp>
      <p:sp>
        <p:nvSpPr>
          <p:cNvPr id="4" name="TextBox 3">
            <a:extLst>
              <a:ext uri="{FF2B5EF4-FFF2-40B4-BE49-F238E27FC236}">
                <a16:creationId xmlns:a16="http://schemas.microsoft.com/office/drawing/2014/main" id="{CA6B464B-2B6F-424B-A649-CD4E3AFD5C9D}"/>
              </a:ext>
            </a:extLst>
          </p:cNvPr>
          <p:cNvSpPr txBox="1"/>
          <p:nvPr/>
        </p:nvSpPr>
        <p:spPr>
          <a:xfrm>
            <a:off x="337623" y="2546252"/>
            <a:ext cx="11155680" cy="2062103"/>
          </a:xfrm>
          <a:prstGeom prst="rect">
            <a:avLst/>
          </a:prstGeom>
          <a:noFill/>
        </p:spPr>
        <p:txBody>
          <a:bodyPr wrap="square" rtlCol="0">
            <a:spAutoFit/>
          </a:bodyPr>
          <a:lstStyle/>
          <a:p>
            <a:pPr algn="ctr"/>
            <a:r>
              <a:rPr lang="ru-RU" sz="3200" dirty="0"/>
              <a:t>Страница 57 – 61 доклада посвящены участию Уполномоченного в мероприятиях объединений предпринимателей и других организаторов по актуальным вопросам состояния и развития бизнеса.</a:t>
            </a:r>
            <a:endParaRPr lang="ru-RU" sz="2400" dirty="0"/>
          </a:p>
        </p:txBody>
      </p:sp>
    </p:spTree>
    <p:extLst>
      <p:ext uri="{BB962C8B-B14F-4D97-AF65-F5344CB8AC3E}">
        <p14:creationId xmlns:p14="http://schemas.microsoft.com/office/powerpoint/2010/main" val="357180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4" name="TextBox 3">
            <a:extLst>
              <a:ext uri="{FF2B5EF4-FFF2-40B4-BE49-F238E27FC236}">
                <a16:creationId xmlns:a16="http://schemas.microsoft.com/office/drawing/2014/main" id="{A8D243CC-D2CD-8118-1114-1CF535ED3DAD}"/>
              </a:ext>
            </a:extLst>
          </p:cNvPr>
          <p:cNvSpPr txBox="1"/>
          <p:nvPr/>
        </p:nvSpPr>
        <p:spPr>
          <a:xfrm>
            <a:off x="6639952" y="184665"/>
            <a:ext cx="5338162" cy="461665"/>
          </a:xfrm>
          <a:prstGeom prst="rect">
            <a:avLst/>
          </a:prstGeom>
          <a:noFill/>
        </p:spPr>
        <p:txBody>
          <a:bodyPr wrap="square" rtlCol="0">
            <a:spAutoFit/>
          </a:bodyPr>
          <a:lstStyle/>
          <a:p>
            <a:pPr algn="r"/>
            <a:r>
              <a:rPr lang="ru-RU" sz="2400" dirty="0">
                <a:solidFill>
                  <a:srgbClr val="7030A0"/>
                </a:solidFill>
              </a:rPr>
              <a:t>Ресурсы Уполномоченного.</a:t>
            </a:r>
          </a:p>
        </p:txBody>
      </p:sp>
      <p:sp>
        <p:nvSpPr>
          <p:cNvPr id="7" name="TextBox 6">
            <a:extLst>
              <a:ext uri="{FF2B5EF4-FFF2-40B4-BE49-F238E27FC236}">
                <a16:creationId xmlns:a16="http://schemas.microsoft.com/office/drawing/2014/main" id="{3F6AD42E-8D01-4889-B2FA-07E5FE85D3DC}"/>
              </a:ext>
            </a:extLst>
          </p:cNvPr>
          <p:cNvSpPr txBox="1"/>
          <p:nvPr/>
        </p:nvSpPr>
        <p:spPr>
          <a:xfrm>
            <a:off x="422940" y="1625799"/>
            <a:ext cx="11555174" cy="5047536"/>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ru-RU" sz="2800" dirty="0"/>
              <a:t>Законодательная база, юридические основы.</a:t>
            </a:r>
          </a:p>
          <a:p>
            <a:pPr marL="457200" indent="-457200" algn="just">
              <a:lnSpc>
                <a:spcPct val="150000"/>
              </a:lnSpc>
              <a:buFont typeface="Arial" panose="020B0604020202020204" pitchFamily="34" charset="0"/>
              <a:buChar char="•"/>
            </a:pPr>
            <a:r>
              <a:rPr lang="ru-RU" sz="2800" dirty="0"/>
              <a:t>Аппарат Уполномоченного – 1 + 6 = 7 человек.</a:t>
            </a:r>
          </a:p>
          <a:p>
            <a:pPr marL="457200" indent="-457200" algn="just">
              <a:lnSpc>
                <a:spcPct val="150000"/>
              </a:lnSpc>
              <a:buFont typeface="Arial" panose="020B0604020202020204" pitchFamily="34" charset="0"/>
              <a:buChar char="•"/>
            </a:pPr>
            <a:r>
              <a:rPr lang="ru-RU" sz="2800" dirty="0"/>
              <a:t>Квалификация и деловые качества сотрудников – оценка высокая.</a:t>
            </a:r>
          </a:p>
          <a:p>
            <a:pPr marL="457200" indent="-457200" algn="just">
              <a:lnSpc>
                <a:spcPct val="150000"/>
              </a:lnSpc>
              <a:buFont typeface="Arial" panose="020B0604020202020204" pitchFamily="34" charset="0"/>
              <a:buChar char="•"/>
            </a:pPr>
            <a:r>
              <a:rPr lang="ru-RU" sz="2800" dirty="0"/>
              <a:t>Организационное обеспечение – в норме.</a:t>
            </a:r>
          </a:p>
          <a:p>
            <a:pPr marL="457200" indent="-457200" algn="just">
              <a:lnSpc>
                <a:spcPct val="150000"/>
              </a:lnSpc>
              <a:buFont typeface="Arial" panose="020B0604020202020204" pitchFamily="34" charset="0"/>
              <a:buChar char="•"/>
            </a:pPr>
            <a:r>
              <a:rPr lang="ru-RU" sz="2800" dirty="0"/>
              <a:t>Финансовое обеспечение - в норме.</a:t>
            </a:r>
          </a:p>
          <a:p>
            <a:pPr marL="457200" indent="-457200" algn="just">
              <a:lnSpc>
                <a:spcPct val="150000"/>
              </a:lnSpc>
              <a:buFont typeface="Arial" panose="020B0604020202020204" pitchFamily="34" charset="0"/>
              <a:buChar char="•"/>
            </a:pPr>
            <a:r>
              <a:rPr lang="ru-RU" sz="2800" dirty="0"/>
              <a:t>Взаимодействие с общественными помощниками – отсутствует.</a:t>
            </a:r>
          </a:p>
          <a:p>
            <a:pPr marL="457200" indent="-457200" algn="just">
              <a:lnSpc>
                <a:spcPct val="150000"/>
              </a:lnSpc>
              <a:buFont typeface="Arial" panose="020B0604020202020204" pitchFamily="34" charset="0"/>
              <a:buChar char="•"/>
            </a:pPr>
            <a:r>
              <a:rPr lang="ru-RU" sz="2800" dirty="0"/>
              <a:t>Взаимодействие с экспертами «ПРО БОНО» – отсутствует.</a:t>
            </a:r>
          </a:p>
          <a:p>
            <a:pPr marL="457200" indent="-457200" algn="just">
              <a:buFont typeface="Arial" panose="020B0604020202020204" pitchFamily="34" charset="0"/>
              <a:buChar char="•"/>
            </a:pPr>
            <a:endParaRPr lang="ru-RU" sz="2800" dirty="0"/>
          </a:p>
        </p:txBody>
      </p:sp>
    </p:spTree>
    <p:extLst>
      <p:ext uri="{BB962C8B-B14F-4D97-AF65-F5344CB8AC3E}">
        <p14:creationId xmlns:p14="http://schemas.microsoft.com/office/powerpoint/2010/main" val="4269134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9" name="TextBox 8">
            <a:extLst>
              <a:ext uri="{FF2B5EF4-FFF2-40B4-BE49-F238E27FC236}">
                <a16:creationId xmlns:a16="http://schemas.microsoft.com/office/drawing/2014/main" id="{DFC5CCE9-630D-4812-ABF9-8159D28659A8}"/>
              </a:ext>
            </a:extLst>
          </p:cNvPr>
          <p:cNvSpPr txBox="1"/>
          <p:nvPr/>
        </p:nvSpPr>
        <p:spPr>
          <a:xfrm>
            <a:off x="5556738" y="415497"/>
            <a:ext cx="6272516" cy="461665"/>
          </a:xfrm>
          <a:prstGeom prst="rect">
            <a:avLst/>
          </a:prstGeom>
          <a:noFill/>
        </p:spPr>
        <p:txBody>
          <a:bodyPr wrap="square" rtlCol="0">
            <a:spAutoFit/>
          </a:bodyPr>
          <a:lstStyle/>
          <a:p>
            <a:pPr algn="r"/>
            <a:r>
              <a:rPr lang="ru-RU" sz="2400" dirty="0">
                <a:solidFill>
                  <a:srgbClr val="7030A0"/>
                </a:solidFill>
              </a:rPr>
              <a:t>Другие разделы доклада</a:t>
            </a:r>
          </a:p>
        </p:txBody>
      </p:sp>
      <p:sp>
        <p:nvSpPr>
          <p:cNvPr id="4" name="TextBox 3">
            <a:extLst>
              <a:ext uri="{FF2B5EF4-FFF2-40B4-BE49-F238E27FC236}">
                <a16:creationId xmlns:a16="http://schemas.microsoft.com/office/drawing/2014/main" id="{CA6B464B-2B6F-424B-A649-CD4E3AFD5C9D}"/>
              </a:ext>
            </a:extLst>
          </p:cNvPr>
          <p:cNvSpPr txBox="1"/>
          <p:nvPr/>
        </p:nvSpPr>
        <p:spPr>
          <a:xfrm>
            <a:off x="337623" y="2546252"/>
            <a:ext cx="11155680" cy="1738938"/>
          </a:xfrm>
          <a:prstGeom prst="rect">
            <a:avLst/>
          </a:prstGeom>
          <a:noFill/>
        </p:spPr>
        <p:txBody>
          <a:bodyPr wrap="square" rtlCol="0">
            <a:spAutoFit/>
          </a:bodyPr>
          <a:lstStyle/>
          <a:p>
            <a:pPr algn="ctr"/>
            <a:r>
              <a:rPr lang="ru-RU" sz="3200" dirty="0"/>
              <a:t>Страница 65 – 68 доклада – </a:t>
            </a:r>
          </a:p>
          <a:p>
            <a:pPr algn="ctr"/>
            <a:r>
              <a:rPr lang="ru-RU" sz="2500" b="1" dirty="0"/>
              <a:t>ВЗАИМОДЕЙСТВИЕ УПОЛНОМОЧЕННОГО С УПОЛНОМОЧЕННЫМ ПРИ ПРЕЗИДЕНТЕ РФ ПО ЗАЩИТЕ ПРАВ ПРЕДПРИНИМАТЕЛЕЙ, БИЗНЕС-ОМБУДСМЕНАМИ ДРУГИХ РЕГИОНОВ</a:t>
            </a:r>
          </a:p>
        </p:txBody>
      </p:sp>
    </p:spTree>
    <p:extLst>
      <p:ext uri="{BB962C8B-B14F-4D97-AF65-F5344CB8AC3E}">
        <p14:creationId xmlns:p14="http://schemas.microsoft.com/office/powerpoint/2010/main" val="363575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9" name="TextBox 8">
            <a:extLst>
              <a:ext uri="{FF2B5EF4-FFF2-40B4-BE49-F238E27FC236}">
                <a16:creationId xmlns:a16="http://schemas.microsoft.com/office/drawing/2014/main" id="{DFC5CCE9-630D-4812-ABF9-8159D28659A8}"/>
              </a:ext>
            </a:extLst>
          </p:cNvPr>
          <p:cNvSpPr txBox="1"/>
          <p:nvPr/>
        </p:nvSpPr>
        <p:spPr>
          <a:xfrm>
            <a:off x="5556738" y="415497"/>
            <a:ext cx="6272516" cy="461665"/>
          </a:xfrm>
          <a:prstGeom prst="rect">
            <a:avLst/>
          </a:prstGeom>
          <a:noFill/>
        </p:spPr>
        <p:txBody>
          <a:bodyPr wrap="square" rtlCol="0">
            <a:spAutoFit/>
          </a:bodyPr>
          <a:lstStyle/>
          <a:p>
            <a:pPr algn="r"/>
            <a:r>
              <a:rPr lang="ru-RU" sz="2400" dirty="0">
                <a:solidFill>
                  <a:srgbClr val="7030A0"/>
                </a:solidFill>
              </a:rPr>
              <a:t>Другие разделы доклада</a:t>
            </a:r>
          </a:p>
        </p:txBody>
      </p:sp>
      <p:sp>
        <p:nvSpPr>
          <p:cNvPr id="4" name="TextBox 3">
            <a:extLst>
              <a:ext uri="{FF2B5EF4-FFF2-40B4-BE49-F238E27FC236}">
                <a16:creationId xmlns:a16="http://schemas.microsoft.com/office/drawing/2014/main" id="{CA6B464B-2B6F-424B-A649-CD4E3AFD5C9D}"/>
              </a:ext>
            </a:extLst>
          </p:cNvPr>
          <p:cNvSpPr txBox="1"/>
          <p:nvPr/>
        </p:nvSpPr>
        <p:spPr>
          <a:xfrm>
            <a:off x="337623" y="2546252"/>
            <a:ext cx="11155680" cy="1354217"/>
          </a:xfrm>
          <a:prstGeom prst="rect">
            <a:avLst/>
          </a:prstGeom>
          <a:noFill/>
        </p:spPr>
        <p:txBody>
          <a:bodyPr wrap="square" rtlCol="0">
            <a:spAutoFit/>
          </a:bodyPr>
          <a:lstStyle/>
          <a:p>
            <a:pPr algn="ctr"/>
            <a:r>
              <a:rPr lang="ru-RU" sz="3200" dirty="0"/>
              <a:t>Страница 68 - 69 доклада – </a:t>
            </a:r>
          </a:p>
          <a:p>
            <a:pPr algn="ctr"/>
            <a:r>
              <a:rPr lang="ru-RU" sz="2500" b="1" dirty="0"/>
              <a:t>ПОПУЛЯРИЗАЦИЯ ИНСТИТУТА УПОЛНОМОЧЕННОГО И ИНФОРМАЦИОННОЕ ОБЕСПЕЧЕНИЕ ДЕЯТЕЛЬНОСТИ РЕГИОНАЛЬНОГО УПОЛНОМОЧЕННОГО</a:t>
            </a:r>
          </a:p>
        </p:txBody>
      </p:sp>
    </p:spTree>
    <p:extLst>
      <p:ext uri="{BB962C8B-B14F-4D97-AF65-F5344CB8AC3E}">
        <p14:creationId xmlns:p14="http://schemas.microsoft.com/office/powerpoint/2010/main" val="407699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4" name="TextBox 3">
            <a:extLst>
              <a:ext uri="{FF2B5EF4-FFF2-40B4-BE49-F238E27FC236}">
                <a16:creationId xmlns:a16="http://schemas.microsoft.com/office/drawing/2014/main" id="{A8D243CC-D2CD-8118-1114-1CF535ED3DAD}"/>
              </a:ext>
            </a:extLst>
          </p:cNvPr>
          <p:cNvSpPr txBox="1"/>
          <p:nvPr/>
        </p:nvSpPr>
        <p:spPr>
          <a:xfrm>
            <a:off x="6639952" y="184665"/>
            <a:ext cx="5338162" cy="461665"/>
          </a:xfrm>
          <a:prstGeom prst="rect">
            <a:avLst/>
          </a:prstGeom>
          <a:noFill/>
        </p:spPr>
        <p:txBody>
          <a:bodyPr wrap="square" rtlCol="0">
            <a:spAutoFit/>
          </a:bodyPr>
          <a:lstStyle/>
          <a:p>
            <a:pPr algn="r"/>
            <a:r>
              <a:rPr lang="ru-RU" sz="2400" dirty="0">
                <a:solidFill>
                  <a:srgbClr val="7030A0"/>
                </a:solidFill>
              </a:rPr>
              <a:t>Цель работы.</a:t>
            </a:r>
          </a:p>
        </p:txBody>
      </p:sp>
      <p:sp>
        <p:nvSpPr>
          <p:cNvPr id="7" name="TextBox 6">
            <a:extLst>
              <a:ext uri="{FF2B5EF4-FFF2-40B4-BE49-F238E27FC236}">
                <a16:creationId xmlns:a16="http://schemas.microsoft.com/office/drawing/2014/main" id="{3F6AD42E-8D01-4889-B2FA-07E5FE85D3DC}"/>
              </a:ext>
            </a:extLst>
          </p:cNvPr>
          <p:cNvSpPr txBox="1"/>
          <p:nvPr/>
        </p:nvSpPr>
        <p:spPr>
          <a:xfrm>
            <a:off x="318413" y="1625799"/>
            <a:ext cx="11555174" cy="4401205"/>
          </a:xfrm>
          <a:prstGeom prst="rect">
            <a:avLst/>
          </a:prstGeom>
          <a:noFill/>
        </p:spPr>
        <p:txBody>
          <a:bodyPr wrap="square" rtlCol="0">
            <a:spAutoFit/>
          </a:bodyPr>
          <a:lstStyle/>
          <a:p>
            <a:pPr algn="just"/>
            <a:r>
              <a:rPr lang="ru-RU" sz="2800" b="1" dirty="0"/>
              <a:t>Цель работы Уполномоченного </a:t>
            </a:r>
            <a:r>
              <a:rPr lang="ru-RU" sz="2800" dirty="0"/>
              <a:t>– обеспечение защиты прав и законных интересов субъектов предпринимательской деятельности в случаях нарушения их прав органами государственной власти, органами местного самоуправления, иными органами, организациями, наделенными федеральным законом отдельными государственными или иными публичными полномочиями, должностными лицами, а также снижение административных барьеров, препятствующих осуществлению предпринимательской деятельности и коррупционных проявлений со стороны органов государственной власти, органов местного самоуправления.</a:t>
            </a:r>
          </a:p>
        </p:txBody>
      </p:sp>
    </p:spTree>
    <p:extLst>
      <p:ext uri="{BB962C8B-B14F-4D97-AF65-F5344CB8AC3E}">
        <p14:creationId xmlns:p14="http://schemas.microsoft.com/office/powerpoint/2010/main" val="312767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4" name="TextBox 3">
            <a:extLst>
              <a:ext uri="{FF2B5EF4-FFF2-40B4-BE49-F238E27FC236}">
                <a16:creationId xmlns:a16="http://schemas.microsoft.com/office/drawing/2014/main" id="{A8D243CC-D2CD-8118-1114-1CF535ED3DAD}"/>
              </a:ext>
            </a:extLst>
          </p:cNvPr>
          <p:cNvSpPr txBox="1"/>
          <p:nvPr/>
        </p:nvSpPr>
        <p:spPr>
          <a:xfrm>
            <a:off x="6639952" y="184665"/>
            <a:ext cx="5338162" cy="830997"/>
          </a:xfrm>
          <a:prstGeom prst="rect">
            <a:avLst/>
          </a:prstGeom>
          <a:noFill/>
        </p:spPr>
        <p:txBody>
          <a:bodyPr wrap="square" rtlCol="0">
            <a:spAutoFit/>
          </a:bodyPr>
          <a:lstStyle/>
          <a:p>
            <a:pPr algn="r"/>
            <a:r>
              <a:rPr lang="ru-RU" sz="2400" dirty="0">
                <a:solidFill>
                  <a:srgbClr val="7030A0"/>
                </a:solidFill>
              </a:rPr>
              <a:t>Численность субъектов предпринимательства.</a:t>
            </a:r>
          </a:p>
        </p:txBody>
      </p:sp>
      <p:sp>
        <p:nvSpPr>
          <p:cNvPr id="7" name="TextBox 6">
            <a:extLst>
              <a:ext uri="{FF2B5EF4-FFF2-40B4-BE49-F238E27FC236}">
                <a16:creationId xmlns:a16="http://schemas.microsoft.com/office/drawing/2014/main" id="{3F6AD42E-8D01-4889-B2FA-07E5FE85D3DC}"/>
              </a:ext>
            </a:extLst>
          </p:cNvPr>
          <p:cNvSpPr txBox="1"/>
          <p:nvPr/>
        </p:nvSpPr>
        <p:spPr>
          <a:xfrm>
            <a:off x="422940" y="2436634"/>
            <a:ext cx="11555174" cy="646331"/>
          </a:xfrm>
          <a:prstGeom prst="rect">
            <a:avLst/>
          </a:prstGeom>
          <a:noFill/>
        </p:spPr>
        <p:txBody>
          <a:bodyPr wrap="square" rtlCol="0">
            <a:spAutoFit/>
          </a:bodyPr>
          <a:lstStyle/>
          <a:p>
            <a:pPr algn="ctr"/>
            <a:r>
              <a:rPr lang="ru-RU" b="1" dirty="0"/>
              <a:t>ДИНАМИКА КОЛИЧЕСТВА ЮРИДИЧЕСКИХ ЛИЦ в 2022 – 2024 гг.</a:t>
            </a:r>
            <a:endParaRPr lang="ru-RU" dirty="0"/>
          </a:p>
          <a:p>
            <a:pPr algn="ctr"/>
            <a:r>
              <a:rPr lang="ru-RU" dirty="0"/>
              <a:t>(по информации ФНС России)</a:t>
            </a:r>
          </a:p>
        </p:txBody>
      </p:sp>
      <p:graphicFrame>
        <p:nvGraphicFramePr>
          <p:cNvPr id="6" name="Диаграмма 5">
            <a:extLst>
              <a:ext uri="{FF2B5EF4-FFF2-40B4-BE49-F238E27FC236}">
                <a16:creationId xmlns:a16="http://schemas.microsoft.com/office/drawing/2014/main" id="{ACC9A4C2-24A6-4981-B184-8B52FEA8E051}"/>
              </a:ext>
            </a:extLst>
          </p:cNvPr>
          <p:cNvGraphicFramePr/>
          <p:nvPr>
            <p:extLst>
              <p:ext uri="{D42A27DB-BD31-4B8C-83A1-F6EECF244321}">
                <p14:modId xmlns:p14="http://schemas.microsoft.com/office/powerpoint/2010/main" val="2404901412"/>
              </p:ext>
            </p:extLst>
          </p:nvPr>
        </p:nvGraphicFramePr>
        <p:xfrm>
          <a:off x="612759" y="3082965"/>
          <a:ext cx="10718944" cy="361682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79342F7-62A4-4F1B-B929-76C4F0888046}"/>
              </a:ext>
            </a:extLst>
          </p:cNvPr>
          <p:cNvSpPr txBox="1"/>
          <p:nvPr/>
        </p:nvSpPr>
        <p:spPr>
          <a:xfrm>
            <a:off x="497058" y="1467783"/>
            <a:ext cx="11197883" cy="1015663"/>
          </a:xfrm>
          <a:prstGeom prst="rect">
            <a:avLst/>
          </a:prstGeom>
          <a:noFill/>
        </p:spPr>
        <p:txBody>
          <a:bodyPr wrap="square" rtlCol="0">
            <a:spAutoFit/>
          </a:bodyPr>
          <a:lstStyle/>
          <a:p>
            <a:r>
              <a:rPr lang="ru-RU" sz="2000" dirty="0"/>
              <a:t>В 2024 году в Калужской области количество зарегистрированных в налоговом органе юридических лиц в целом осталось на уровне 2023 года и в течении последних трех лет существенно не изменялось.</a:t>
            </a:r>
          </a:p>
        </p:txBody>
      </p:sp>
    </p:spTree>
    <p:extLst>
      <p:ext uri="{BB962C8B-B14F-4D97-AF65-F5344CB8AC3E}">
        <p14:creationId xmlns:p14="http://schemas.microsoft.com/office/powerpoint/2010/main" val="2193584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4" name="TextBox 3">
            <a:extLst>
              <a:ext uri="{FF2B5EF4-FFF2-40B4-BE49-F238E27FC236}">
                <a16:creationId xmlns:a16="http://schemas.microsoft.com/office/drawing/2014/main" id="{A8D243CC-D2CD-8118-1114-1CF535ED3DAD}"/>
              </a:ext>
            </a:extLst>
          </p:cNvPr>
          <p:cNvSpPr txBox="1"/>
          <p:nvPr/>
        </p:nvSpPr>
        <p:spPr>
          <a:xfrm>
            <a:off x="6639952" y="184665"/>
            <a:ext cx="5338162" cy="830997"/>
          </a:xfrm>
          <a:prstGeom prst="rect">
            <a:avLst/>
          </a:prstGeom>
          <a:noFill/>
        </p:spPr>
        <p:txBody>
          <a:bodyPr wrap="square" rtlCol="0">
            <a:spAutoFit/>
          </a:bodyPr>
          <a:lstStyle/>
          <a:p>
            <a:pPr algn="r"/>
            <a:r>
              <a:rPr lang="ru-RU" sz="2400" dirty="0">
                <a:solidFill>
                  <a:srgbClr val="7030A0"/>
                </a:solidFill>
              </a:rPr>
              <a:t>Численность субъектов предпринимательства.</a:t>
            </a:r>
          </a:p>
        </p:txBody>
      </p:sp>
      <p:sp>
        <p:nvSpPr>
          <p:cNvPr id="7" name="TextBox 6">
            <a:extLst>
              <a:ext uri="{FF2B5EF4-FFF2-40B4-BE49-F238E27FC236}">
                <a16:creationId xmlns:a16="http://schemas.microsoft.com/office/drawing/2014/main" id="{3F6AD42E-8D01-4889-B2FA-07E5FE85D3DC}"/>
              </a:ext>
            </a:extLst>
          </p:cNvPr>
          <p:cNvSpPr txBox="1"/>
          <p:nvPr/>
        </p:nvSpPr>
        <p:spPr>
          <a:xfrm>
            <a:off x="318413" y="1625799"/>
            <a:ext cx="11555174" cy="646331"/>
          </a:xfrm>
          <a:prstGeom prst="rect">
            <a:avLst/>
          </a:prstGeom>
          <a:noFill/>
        </p:spPr>
        <p:txBody>
          <a:bodyPr wrap="square" rtlCol="0">
            <a:spAutoFit/>
          </a:bodyPr>
          <a:lstStyle/>
          <a:p>
            <a:pPr algn="ctr"/>
            <a:r>
              <a:rPr lang="ru-RU" b="1" dirty="0"/>
              <a:t>ДИНАМИКА КОЛИЧЕСТВА ИП в 2022 – 2024 </a:t>
            </a:r>
            <a:r>
              <a:rPr lang="ru-RU" b="1" dirty="0" err="1"/>
              <a:t>г.г</a:t>
            </a:r>
            <a:r>
              <a:rPr lang="ru-RU" b="1" dirty="0"/>
              <a:t>.</a:t>
            </a:r>
            <a:br>
              <a:rPr lang="ru-RU" b="1" dirty="0"/>
            </a:br>
            <a:r>
              <a:rPr lang="ru-RU" dirty="0"/>
              <a:t>(по информации ФНС России)</a:t>
            </a:r>
            <a:endParaRPr lang="ru-RU" sz="2800" dirty="0"/>
          </a:p>
        </p:txBody>
      </p:sp>
      <p:graphicFrame>
        <p:nvGraphicFramePr>
          <p:cNvPr id="6" name="Диаграмма 5">
            <a:extLst>
              <a:ext uri="{FF2B5EF4-FFF2-40B4-BE49-F238E27FC236}">
                <a16:creationId xmlns:a16="http://schemas.microsoft.com/office/drawing/2014/main" id="{8AF04DC4-A528-4B1D-A117-74AD6C16F3F1}"/>
              </a:ext>
            </a:extLst>
          </p:cNvPr>
          <p:cNvGraphicFramePr/>
          <p:nvPr>
            <p:extLst>
              <p:ext uri="{D42A27DB-BD31-4B8C-83A1-F6EECF244321}">
                <p14:modId xmlns:p14="http://schemas.microsoft.com/office/powerpoint/2010/main" val="1748429945"/>
              </p:ext>
            </p:extLst>
          </p:nvPr>
        </p:nvGraphicFramePr>
        <p:xfrm>
          <a:off x="604911" y="2272130"/>
          <a:ext cx="10273078" cy="3239466"/>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a:extLst>
              <a:ext uri="{FF2B5EF4-FFF2-40B4-BE49-F238E27FC236}">
                <a16:creationId xmlns:a16="http://schemas.microsoft.com/office/drawing/2014/main" id="{8BC3D1C3-78F1-4818-89A7-F59B37C0CFE0}"/>
              </a:ext>
            </a:extLst>
          </p:cNvPr>
          <p:cNvSpPr/>
          <p:nvPr/>
        </p:nvSpPr>
        <p:spPr>
          <a:xfrm>
            <a:off x="318413" y="5610070"/>
            <a:ext cx="11714966" cy="646331"/>
          </a:xfrm>
          <a:prstGeom prst="rect">
            <a:avLst/>
          </a:prstGeom>
        </p:spPr>
        <p:txBody>
          <a:bodyPr wrap="square">
            <a:spAutoFit/>
          </a:bodyPr>
          <a:lstStyle/>
          <a:p>
            <a:r>
              <a:rPr lang="ru-RU" dirty="0"/>
              <a:t>В то же время число индивидуальных предпринимателей увеличилось на 1348, или на 4,3% и динамика с тенденцией к росту отмечается с 2022 года.</a:t>
            </a:r>
          </a:p>
        </p:txBody>
      </p:sp>
    </p:spTree>
    <p:extLst>
      <p:ext uri="{BB962C8B-B14F-4D97-AF65-F5344CB8AC3E}">
        <p14:creationId xmlns:p14="http://schemas.microsoft.com/office/powerpoint/2010/main" val="234374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graphicFrame>
        <p:nvGraphicFramePr>
          <p:cNvPr id="8" name="Диаграмма 7">
            <a:extLst>
              <a:ext uri="{FF2B5EF4-FFF2-40B4-BE49-F238E27FC236}">
                <a16:creationId xmlns:a16="http://schemas.microsoft.com/office/drawing/2014/main" id="{A61D963F-0AD0-46A8-A212-C555B881C5E6}"/>
              </a:ext>
            </a:extLst>
          </p:cNvPr>
          <p:cNvGraphicFramePr/>
          <p:nvPr>
            <p:extLst>
              <p:ext uri="{D42A27DB-BD31-4B8C-83A1-F6EECF244321}">
                <p14:modId xmlns:p14="http://schemas.microsoft.com/office/powerpoint/2010/main" val="1426196579"/>
              </p:ext>
            </p:extLst>
          </p:nvPr>
        </p:nvGraphicFramePr>
        <p:xfrm>
          <a:off x="1187954" y="1246495"/>
          <a:ext cx="9482748" cy="48508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3"/>
          <a:stretch>
            <a:fillRect/>
          </a:stretch>
        </p:blipFill>
        <p:spPr>
          <a:xfrm>
            <a:off x="158621" y="46166"/>
            <a:ext cx="908276" cy="1046334"/>
          </a:xfrm>
          <a:prstGeom prst="rect">
            <a:avLst/>
          </a:prstGeom>
        </p:spPr>
      </p:pic>
      <p:sp>
        <p:nvSpPr>
          <p:cNvPr id="4" name="TextBox 3">
            <a:extLst>
              <a:ext uri="{FF2B5EF4-FFF2-40B4-BE49-F238E27FC236}">
                <a16:creationId xmlns:a16="http://schemas.microsoft.com/office/drawing/2014/main" id="{A8D243CC-D2CD-8118-1114-1CF535ED3DAD}"/>
              </a:ext>
            </a:extLst>
          </p:cNvPr>
          <p:cNvSpPr txBox="1"/>
          <p:nvPr/>
        </p:nvSpPr>
        <p:spPr>
          <a:xfrm>
            <a:off x="6639952" y="184665"/>
            <a:ext cx="5338162" cy="830997"/>
          </a:xfrm>
          <a:prstGeom prst="rect">
            <a:avLst/>
          </a:prstGeom>
          <a:noFill/>
        </p:spPr>
        <p:txBody>
          <a:bodyPr wrap="square" rtlCol="0">
            <a:spAutoFit/>
          </a:bodyPr>
          <a:lstStyle/>
          <a:p>
            <a:pPr algn="r"/>
            <a:r>
              <a:rPr lang="ru-RU" sz="2400" dirty="0">
                <a:solidFill>
                  <a:srgbClr val="7030A0"/>
                </a:solidFill>
              </a:rPr>
              <a:t>Численность субъектов предпринимательства.</a:t>
            </a:r>
          </a:p>
        </p:txBody>
      </p:sp>
      <p:sp>
        <p:nvSpPr>
          <p:cNvPr id="5" name="Прямоугольник 4">
            <a:extLst>
              <a:ext uri="{FF2B5EF4-FFF2-40B4-BE49-F238E27FC236}">
                <a16:creationId xmlns:a16="http://schemas.microsoft.com/office/drawing/2014/main" id="{8BC3D1C3-78F1-4818-89A7-F59B37C0CFE0}"/>
              </a:ext>
            </a:extLst>
          </p:cNvPr>
          <p:cNvSpPr/>
          <p:nvPr/>
        </p:nvSpPr>
        <p:spPr>
          <a:xfrm>
            <a:off x="477034" y="5611505"/>
            <a:ext cx="11714966" cy="923330"/>
          </a:xfrm>
          <a:prstGeom prst="rect">
            <a:avLst/>
          </a:prstGeom>
        </p:spPr>
        <p:txBody>
          <a:bodyPr wrap="square">
            <a:spAutoFit/>
          </a:bodyPr>
          <a:lstStyle/>
          <a:p>
            <a:r>
              <a:rPr lang="ru-RU" dirty="0"/>
              <a:t>В 2024 году продолжился активный рост количества зарегистрированных граждан, применяющих специальный налоговый режим «Налог на профессиональный доход». Так, за 2024 год их число возросло более чем на 19 тысяч человек, относительно предыдущего года.</a:t>
            </a:r>
          </a:p>
        </p:txBody>
      </p:sp>
    </p:spTree>
    <p:extLst>
      <p:ext uri="{BB962C8B-B14F-4D97-AF65-F5344CB8AC3E}">
        <p14:creationId xmlns:p14="http://schemas.microsoft.com/office/powerpoint/2010/main" val="3842167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6408C-8A96-05E2-0CF7-5D142EC58C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E1CDD9-B7FA-2E9D-5585-E7BCAECEA8DE}"/>
              </a:ext>
            </a:extLst>
          </p:cNvPr>
          <p:cNvSpPr txBox="1"/>
          <p:nvPr/>
        </p:nvSpPr>
        <p:spPr>
          <a:xfrm>
            <a:off x="1187954" y="46166"/>
            <a:ext cx="4037045" cy="1200329"/>
          </a:xfrm>
          <a:prstGeom prst="rect">
            <a:avLst/>
          </a:prstGeom>
          <a:noFill/>
        </p:spPr>
        <p:txBody>
          <a:bodyPr wrap="square" rtlCol="0">
            <a:spAutoFit/>
          </a:bodyPr>
          <a:lstStyle/>
          <a:p>
            <a:r>
              <a:rPr lang="ru-RU" sz="2400" b="1" dirty="0"/>
              <a:t>Уполномоченный по защите </a:t>
            </a:r>
          </a:p>
          <a:p>
            <a:r>
              <a:rPr lang="ru-RU" sz="2400" b="1" dirty="0"/>
              <a:t>прав предпринимателей</a:t>
            </a:r>
          </a:p>
          <a:p>
            <a:r>
              <a:rPr lang="ru-RU" sz="2400" b="1" dirty="0"/>
              <a:t>В Калужской области.</a:t>
            </a:r>
          </a:p>
        </p:txBody>
      </p:sp>
      <p:pic>
        <p:nvPicPr>
          <p:cNvPr id="3" name="Рисунок 2">
            <a:extLst>
              <a:ext uri="{FF2B5EF4-FFF2-40B4-BE49-F238E27FC236}">
                <a16:creationId xmlns:a16="http://schemas.microsoft.com/office/drawing/2014/main" id="{4ADA0640-B208-5FA6-2365-61AB13A21939}"/>
              </a:ext>
            </a:extLst>
          </p:cNvPr>
          <p:cNvPicPr>
            <a:picLocks noChangeAspect="1"/>
          </p:cNvPicPr>
          <p:nvPr/>
        </p:nvPicPr>
        <p:blipFill>
          <a:blip r:embed="rId2"/>
          <a:stretch>
            <a:fillRect/>
          </a:stretch>
        </p:blipFill>
        <p:spPr>
          <a:xfrm>
            <a:off x="158621" y="46166"/>
            <a:ext cx="908276" cy="1046334"/>
          </a:xfrm>
          <a:prstGeom prst="rect">
            <a:avLst/>
          </a:prstGeom>
        </p:spPr>
      </p:pic>
      <p:sp>
        <p:nvSpPr>
          <p:cNvPr id="4" name="TextBox 3">
            <a:extLst>
              <a:ext uri="{FF2B5EF4-FFF2-40B4-BE49-F238E27FC236}">
                <a16:creationId xmlns:a16="http://schemas.microsoft.com/office/drawing/2014/main" id="{A8D243CC-D2CD-8118-1114-1CF535ED3DAD}"/>
              </a:ext>
            </a:extLst>
          </p:cNvPr>
          <p:cNvSpPr txBox="1"/>
          <p:nvPr/>
        </p:nvSpPr>
        <p:spPr>
          <a:xfrm>
            <a:off x="6639952" y="184665"/>
            <a:ext cx="5338162" cy="461665"/>
          </a:xfrm>
          <a:prstGeom prst="rect">
            <a:avLst/>
          </a:prstGeom>
          <a:noFill/>
        </p:spPr>
        <p:txBody>
          <a:bodyPr wrap="square" rtlCol="0">
            <a:spAutoFit/>
          </a:bodyPr>
          <a:lstStyle/>
          <a:p>
            <a:pPr algn="r"/>
            <a:r>
              <a:rPr lang="ru-RU" sz="2400" dirty="0">
                <a:solidFill>
                  <a:srgbClr val="7030A0"/>
                </a:solidFill>
              </a:rPr>
              <a:t>Опрос института П.А. Столыпина.</a:t>
            </a:r>
          </a:p>
        </p:txBody>
      </p:sp>
      <p:sp>
        <p:nvSpPr>
          <p:cNvPr id="7" name="TextBox 6">
            <a:extLst>
              <a:ext uri="{FF2B5EF4-FFF2-40B4-BE49-F238E27FC236}">
                <a16:creationId xmlns:a16="http://schemas.microsoft.com/office/drawing/2014/main" id="{3F6AD42E-8D01-4889-B2FA-07E5FE85D3DC}"/>
              </a:ext>
            </a:extLst>
          </p:cNvPr>
          <p:cNvSpPr txBox="1"/>
          <p:nvPr/>
        </p:nvSpPr>
        <p:spPr>
          <a:xfrm>
            <a:off x="318412" y="1293001"/>
            <a:ext cx="11555174" cy="523220"/>
          </a:xfrm>
          <a:prstGeom prst="rect">
            <a:avLst/>
          </a:prstGeom>
          <a:noFill/>
        </p:spPr>
        <p:txBody>
          <a:bodyPr wrap="square" rtlCol="0">
            <a:spAutoFit/>
          </a:bodyPr>
          <a:lstStyle/>
          <a:p>
            <a:pPr algn="just"/>
            <a:r>
              <a:rPr lang="ru-RU" sz="2800" b="1" dirty="0"/>
              <a:t>Как Вы оцениваете состояние российской экономики в целом?</a:t>
            </a:r>
          </a:p>
        </p:txBody>
      </p:sp>
      <p:pic>
        <p:nvPicPr>
          <p:cNvPr id="25" name="Рисунок 24">
            <a:extLst>
              <a:ext uri="{FF2B5EF4-FFF2-40B4-BE49-F238E27FC236}">
                <a16:creationId xmlns:a16="http://schemas.microsoft.com/office/drawing/2014/main" id="{79805479-E47D-452E-907B-48C31560B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412" y="2016722"/>
            <a:ext cx="11004046" cy="4363988"/>
          </a:xfrm>
          <a:prstGeom prst="rect">
            <a:avLst/>
          </a:prstGeom>
        </p:spPr>
      </p:pic>
    </p:spTree>
    <p:extLst>
      <p:ext uri="{BB962C8B-B14F-4D97-AF65-F5344CB8AC3E}">
        <p14:creationId xmlns:p14="http://schemas.microsoft.com/office/powerpoint/2010/main" val="236131508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3380</Words>
  <Application>Microsoft Office PowerPoint</Application>
  <PresentationFormat>Широкоэкранный</PresentationFormat>
  <Paragraphs>715</Paragraphs>
  <Slides>41</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41</vt:i4>
      </vt:variant>
    </vt:vector>
  </HeadingPairs>
  <TitlesOfParts>
    <vt:vector size="47" baseType="lpstr">
      <vt:lpstr>Arial</vt:lpstr>
      <vt:lpstr>Calibri</vt:lpstr>
      <vt:lpstr>Calibri Light</vt:lpstr>
      <vt:lpstr>Times New Roman</vt:lpstr>
      <vt:lpstr>Тема Office</vt:lpstr>
      <vt:lpstr>Slide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Косинский Анатолий</dc:creator>
  <cp:lastModifiedBy>NoName</cp:lastModifiedBy>
  <cp:revision>20</cp:revision>
  <dcterms:created xsi:type="dcterms:W3CDTF">2024-11-06T09:30:44Z</dcterms:created>
  <dcterms:modified xsi:type="dcterms:W3CDTF">2025-04-22T09:31:35Z</dcterms:modified>
</cp:coreProperties>
</file>