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6" r:id="rId12"/>
    <p:sldId id="268" r:id="rId13"/>
    <p:sldId id="275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60"/>
  </p:normalViewPr>
  <p:slideViewPr>
    <p:cSldViewPr snapToGrid="0">
      <p:cViewPr varScale="1">
        <p:scale>
          <a:sx n="68" d="100"/>
          <a:sy n="68" d="100"/>
        </p:scale>
        <p:origin x="8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D4EF3-553E-4249-174D-2721C9B03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F056FB-599D-E77B-4F18-B71BD674C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07AB6A-CCFD-33DE-CAC6-96EDEC489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454358-37C3-17AB-2B41-D4C381FC3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313769-08F4-2C52-616E-D4072FA2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983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FCA361-88A5-9722-CB8F-918D248D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66874D-FF04-4C28-A318-6103BA796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4E0485-3D55-842A-2F2C-6BEEA5D39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CEC31D-339B-B990-7E92-EB3317ED7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6C41E6-EFB0-1D2B-A98F-0AA586389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963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7A39A12-952C-E881-0386-F2B422518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C2D3CA-D505-D083-16DF-661B157CE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2DE4C2-2B7E-43F1-DA2E-47A01245C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7741FA-C522-CEBB-F68F-AF20B461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7220E6-9228-0743-8A9B-5BE8BA4AF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71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7E82A-29E5-4112-1B06-B58415E6A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A9C844-6392-F11B-13A6-C0B973F2A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507148-7EEE-79F9-5111-DE978656B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D67AD7-26FF-1DF7-1551-3B6FFE5E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6E5A46-E661-8C90-1A44-6CD920CAD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08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299D88-5069-3BB7-9CFE-A8BDF0BB3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71487C-3FD4-0BE3-0C09-5501C136B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B9A058-8895-D4F5-034B-6DAE5D16D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0F8AB5-509D-F575-7267-D2B0EDB7D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6B7776-39D9-CE87-B6FA-EC3663AEC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98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4310-57D9-F805-3A3B-31DF080A9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3EBB2D-EA59-C3D4-187B-0168D077F8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0A5336-38B4-364F-61A6-F94A34616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DB82C0-1202-139A-FC2C-7F508F2F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E8109CC-DB5C-B6C8-41D2-EC5C2518B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F79828-5370-233E-9C5F-0B885205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04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6E123-E79B-CFC5-A5D3-BF4F3E145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5C92B4-B0FA-FF5E-2167-0446E0B8C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755383-FEBD-26CF-C295-62031276D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D05B0C3-92E2-ACB7-BD90-FC0A2838E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29BBD1A-AC45-CB53-DBB8-D20464B0DB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7C166B4-241E-5F96-859B-1D4235611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2217869-C86B-D455-77F0-889154E1F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E3957D7-E734-3642-AFDD-AB5021C88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87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4EB650-11FF-701D-F713-E84AB2E21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DFAFCD-D225-E4E9-000E-2F5104FC1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A473630-45BA-A695-A42F-BEA2D6FD8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FD75447-DA36-1A79-24E0-304A983BC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37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98286E1-1D7A-49C6-69CE-D28FED92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808B54E-D4F4-EF50-BE75-C07FD595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0E8973B-E9F3-5447-5EC0-21C1F4945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55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0F228-BB51-F881-3D78-7ED3109C2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5A665A-F9B8-0A2A-1FBE-7F3DD3683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3C1F0A-E410-5AB7-34C4-DF159CF5F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CBEEF9-3F85-3819-6B04-BC6AF8086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866F77-36F9-E518-92BB-E9F7E1612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4EF8ED3-F0AB-9DAE-7B55-EE03EDB20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68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80B209-177E-6759-4A45-B8DD6E935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4642CF-9550-7CBD-4688-E618BC87F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442C702-38D5-25D4-0B9F-2FC81BB8C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410C23-F15B-E789-8399-8B75D6485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5AB82E-7507-6D31-8B0A-7955823C5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F81657-A7D9-3CB8-A1B9-AE211FE86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33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59C46D-53EC-74FE-722B-9D6565F90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F3BC2A-9E08-1240-71CF-E125F3124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EA7087-B055-4B94-833F-7A709C528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3A575-5923-4A32-BB55-2D24A0B845CF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E2EB5A-09E8-5F8D-0B33-25FC3FDB0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B02B4E-98BE-EE61-703C-7633740E9C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20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01B4E8-98CD-6DDB-D641-2A41758F943A}"/>
              </a:ext>
            </a:extLst>
          </p:cNvPr>
          <p:cNvSpPr txBox="1"/>
          <p:nvPr/>
        </p:nvSpPr>
        <p:spPr>
          <a:xfrm>
            <a:off x="810208" y="2598003"/>
            <a:ext cx="10571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О программе Уполномоченного по защите прав предпринимателей на 2025 год.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79634B-4042-4C4D-8B22-67994F739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EFEF2AE-B602-4540-8B0E-736522881EDD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1478380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096000" y="184665"/>
            <a:ext cx="5882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Новые направления</a:t>
            </a:r>
          </a:p>
          <a:p>
            <a:pPr algn="r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158621" y="1561356"/>
            <a:ext cx="119021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/>
              <a:t>Развитие практики доверительного сбора информации о коррупции.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400" dirty="0"/>
              <a:t>Сбор контактной базы данных предпринимателей разными способами (наша база, база данных общественных помощников, сбор информации в органах власти, в Агентствах и т.д.)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400" dirty="0"/>
              <a:t>Проведение опросов (возможно анонимных) по теме «Коррупция»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400" dirty="0"/>
              <a:t>Углубленное общение на тему о коррупции с теми, кто обращается за защитой прав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ru-RU" sz="2400" dirty="0"/>
          </a:p>
          <a:p>
            <a:r>
              <a:rPr lang="ru-RU" sz="2400" b="1" i="1" dirty="0"/>
              <a:t>Задача, поставленная Губернатором: «Если приходит понимание, что «здесь есть условия для коррупции», то действовать нужно так, чтобы эти условия исчезли». </a:t>
            </a:r>
          </a:p>
        </p:txBody>
      </p:sp>
    </p:spTree>
    <p:extLst>
      <p:ext uri="{BB962C8B-B14F-4D97-AF65-F5344CB8AC3E}">
        <p14:creationId xmlns:p14="http://schemas.microsoft.com/office/powerpoint/2010/main" val="3370738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096000" y="184665"/>
            <a:ext cx="5882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Новые направления</a:t>
            </a:r>
          </a:p>
          <a:p>
            <a:pPr algn="r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158621" y="1092500"/>
            <a:ext cx="1190217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i="1" dirty="0"/>
              <a:t>Создание Центра компетенций по разрешению налоговых споров.</a:t>
            </a:r>
            <a:endParaRPr lang="ru-RU" sz="2000" b="1" i="1" dirty="0"/>
          </a:p>
          <a:p>
            <a:pPr algn="just"/>
            <a:r>
              <a:rPr lang="ru-RU" sz="2400" dirty="0"/>
              <a:t>	Практика применения налогового законодательства имеет </a:t>
            </a:r>
            <a:r>
              <a:rPr lang="ru-RU" sz="2400" b="1" dirty="0"/>
              <a:t>решающее значение </a:t>
            </a:r>
            <a:r>
              <a:rPr lang="ru-RU" sz="2400" dirty="0"/>
              <a:t>и для государства в части сбора налогов, и для бизнеса в части сохранения прибыльности. Для бизнеса Федеральная налоговая служба является главным контролирующим органом и, соответственно, существенным фактором рисков в случае допущения ошибок, нарушений в начислении и уплате налогов.</a:t>
            </a:r>
          </a:p>
          <a:p>
            <a:pPr algn="just"/>
            <a:r>
              <a:rPr lang="ru-RU" sz="2400" dirty="0"/>
              <a:t>	В ряде отраслей и направлений развития бизнеса </a:t>
            </a:r>
            <a:r>
              <a:rPr lang="ru-RU" sz="2400" b="1" dirty="0"/>
              <a:t>культура уплаты налогов </a:t>
            </a:r>
            <a:r>
              <a:rPr lang="ru-RU" sz="2400" dirty="0"/>
              <a:t>пока еще только формируется, особенно это характерно для среднего и малого бизнеса. В связи с этим, усиленная компетенция Уполномоченного по защите прав предпринимателей в разрешении налоговых споров будет способствовать формированию этой культуры.</a:t>
            </a:r>
          </a:p>
          <a:p>
            <a:pPr algn="just"/>
            <a:r>
              <a:rPr lang="ru-RU" sz="2400" dirty="0"/>
              <a:t>	Важно, чтобы в бизнес-сообществе формировалась правильная культура уплаты налогов и при этом у бизнеса была дополнительная точка опоры в защите своих прав.</a:t>
            </a:r>
          </a:p>
          <a:p>
            <a:pPr algn="just"/>
            <a:r>
              <a:rPr lang="ru-RU" sz="2400" dirty="0"/>
              <a:t>	</a:t>
            </a:r>
            <a:r>
              <a:rPr lang="ru-RU" sz="2400" b="1" dirty="0"/>
              <a:t>Вот для этого и нужен Центр компетенций по разрешению налоговых споров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4815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096000" y="184665"/>
            <a:ext cx="5882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Новые направления</a:t>
            </a:r>
          </a:p>
          <a:p>
            <a:pPr algn="r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158621" y="1392543"/>
            <a:ext cx="11902177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i="1" dirty="0"/>
              <a:t>Создание Центра компетенций по разрешению налоговых споров.</a:t>
            </a:r>
            <a:endParaRPr lang="ru-RU" sz="2000" b="1" i="1" dirty="0"/>
          </a:p>
          <a:p>
            <a:pPr algn="just">
              <a:lnSpc>
                <a:spcPct val="150000"/>
              </a:lnSpc>
            </a:pPr>
            <a:r>
              <a:rPr lang="ru-RU" sz="2400" dirty="0"/>
              <a:t>Планируется, что Центр компетенций будет состоять из следующих элементов:</a:t>
            </a:r>
          </a:p>
          <a:p>
            <a:pPr marL="457200" indent="-457200" algn="just">
              <a:buAutoNum type="arabicPeriod"/>
            </a:pPr>
            <a:r>
              <a:rPr lang="ru-RU" sz="2400" dirty="0"/>
              <a:t>Юрист со специализацией налоговое право, имеющий опыт работы в налоговых органах, главной задачей которого является сопровождение дел по налоговым спорам в </a:t>
            </a:r>
            <a:r>
              <a:rPr lang="ru-RU" sz="2400" b="1" dirty="0"/>
              <a:t>досудебной и судебной стадии</a:t>
            </a:r>
            <a:r>
              <a:rPr lang="ru-RU" sz="2400" dirty="0"/>
              <a:t>.</a:t>
            </a:r>
          </a:p>
          <a:p>
            <a:pPr marL="457200" indent="-457200" algn="just">
              <a:buAutoNum type="arabicPeriod"/>
            </a:pPr>
            <a:endParaRPr lang="ru-RU" sz="1600" dirty="0"/>
          </a:p>
          <a:p>
            <a:pPr marL="457200" indent="-457200" algn="just">
              <a:buAutoNum type="arabicPeriod"/>
            </a:pPr>
            <a:r>
              <a:rPr lang="ru-RU" sz="2400" dirty="0"/>
              <a:t>Открытый договор с одной из опытных юридических фирм на консультации по сложным вопросам в формате «вопрос-ответ», консультации по ВКС в сложных случаях.</a:t>
            </a:r>
          </a:p>
          <a:p>
            <a:pPr marL="457200" indent="-457200" algn="just">
              <a:buAutoNum type="arabicPeriod"/>
            </a:pPr>
            <a:endParaRPr lang="ru-RU" sz="1600" dirty="0"/>
          </a:p>
          <a:p>
            <a:pPr marL="457200" indent="-457200" algn="just">
              <a:buAutoNum type="arabicPeriod"/>
            </a:pPr>
            <a:r>
              <a:rPr lang="ru-RU" sz="2400" dirty="0"/>
              <a:t>Целенаправленная работа Уполномоченного по защите прав предпринимателей в части практики применения налогового законодательства.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3103067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096000" y="184665"/>
            <a:ext cx="5882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Новые направления</a:t>
            </a:r>
          </a:p>
          <a:p>
            <a:pPr algn="r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144911" y="1172101"/>
            <a:ext cx="11902177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50" b="1" i="1" dirty="0"/>
              <a:t>Создание Центра компетенций по разрешению налоговых споров.</a:t>
            </a:r>
          </a:p>
          <a:p>
            <a:pPr algn="just"/>
            <a:r>
              <a:rPr lang="ru-RU" sz="2350" dirty="0"/>
              <a:t>В чем смысл для региона в создании Центра компетенций по разрешению налоговых споров? </a:t>
            </a:r>
          </a:p>
          <a:p>
            <a:pPr algn="just"/>
            <a:r>
              <a:rPr lang="ru-RU" sz="2350" b="1" dirty="0"/>
              <a:t>Смысл в следующем</a:t>
            </a:r>
            <a:r>
              <a:rPr lang="ru-RU" sz="2350" dirty="0"/>
              <a:t>:</a:t>
            </a:r>
          </a:p>
          <a:p>
            <a:pPr algn="just"/>
            <a:endParaRPr lang="ru-RU" sz="1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50" dirty="0"/>
              <a:t>Создание и поддержание </a:t>
            </a:r>
            <a:r>
              <a:rPr lang="ru-RU" sz="2350" b="1" dirty="0"/>
              <a:t>благоприятных условий для ведения бизнеса, для инвестиций</a:t>
            </a:r>
            <a:r>
              <a:rPr lang="ru-RU" sz="2350" dirty="0"/>
              <a:t> на территории региона – приоритетная стратегическая задача.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50" dirty="0"/>
              <a:t>Создание </a:t>
            </a:r>
            <a:r>
              <a:rPr lang="ru-RU" sz="2350" b="1" dirty="0"/>
              <a:t>дополнительного механизма</a:t>
            </a:r>
            <a:r>
              <a:rPr lang="ru-RU" sz="2350" dirty="0"/>
              <a:t>, делающего взаимоотношения бизнеса и ФНС более совершенными и понятными для бизнеса улучшит предпринимательский климат.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50" dirty="0"/>
              <a:t>Во взаимодействии ФНС и бизнеса сформируется дополнительный компетентный, надежный, экспертный механизм, опираясь на который можно принимать </a:t>
            </a:r>
            <a:r>
              <a:rPr lang="ru-RU" sz="2350" b="1" dirty="0"/>
              <a:t>управленческие решения </a:t>
            </a:r>
            <a:r>
              <a:rPr lang="ru-RU" sz="2350" dirty="0"/>
              <a:t>в сфере экономики и вносить предложения по совершенствованию налоговой системы.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50" b="1" dirty="0"/>
              <a:t>Повышение культуры уплаты налогов</a:t>
            </a:r>
            <a:r>
              <a:rPr lang="ru-RU" sz="2350" dirty="0"/>
              <a:t>. Платить налоги – основная обязанность бизнеса.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92155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096000" y="184665"/>
            <a:ext cx="5882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Новые направления</a:t>
            </a:r>
          </a:p>
          <a:p>
            <a:pPr algn="r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158621" y="1884913"/>
            <a:ext cx="1190217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/>
              <a:t>Нужна идея о «фирменном мероприятии» Уполномоченного. Варианты:</a:t>
            </a:r>
          </a:p>
          <a:p>
            <a:pPr algn="ctr"/>
            <a:endParaRPr lang="ru-RU" sz="2400" b="1" i="1" dirty="0"/>
          </a:p>
          <a:p>
            <a:pPr marL="342900" indent="-342900">
              <a:buFontTx/>
              <a:buChar char="-"/>
            </a:pPr>
            <a:r>
              <a:rPr lang="ru-RU" sz="2400" dirty="0"/>
              <a:t>Мероприятие по разработке кадровой стратегии Калужской области совместно с КТПП, Деловой Россией, Опорой России, РСПП и Администрацией Губернатора. </a:t>
            </a:r>
          </a:p>
          <a:p>
            <a:pPr marL="342900" indent="-342900">
              <a:buFontTx/>
              <a:buChar char="-"/>
            </a:pPr>
            <a:endParaRPr lang="ru-RU" sz="2400" dirty="0"/>
          </a:p>
          <a:p>
            <a:pPr marL="342900" indent="-342900">
              <a:buFontTx/>
              <a:buChar char="-"/>
            </a:pPr>
            <a:r>
              <a:rPr lang="ru-RU" sz="2400" dirty="0"/>
              <a:t>Круглый стол «Актуальные вопросы защиты бизнеса» для юристов и владельцев бизнеса (ежегодно, ближе к «Дню юриста»).</a:t>
            </a:r>
          </a:p>
          <a:p>
            <a:pPr marL="342900" indent="-342900">
              <a:buFontTx/>
              <a:buChar char="-"/>
            </a:pPr>
            <a:endParaRPr lang="ru-RU" sz="2400" dirty="0"/>
          </a:p>
          <a:p>
            <a:pPr marL="342900" indent="-342900">
              <a:buFontTx/>
              <a:buChar char="-"/>
            </a:pPr>
            <a:r>
              <a:rPr lang="ru-RU" sz="2400" dirty="0"/>
              <a:t>Ежеквартальное областное совещание с членами Советов по МСП муниципальных образований по ВКС.  </a:t>
            </a:r>
          </a:p>
          <a:p>
            <a:pPr marL="342900" indent="-342900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85003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096000" y="184665"/>
            <a:ext cx="5882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Новые направления</a:t>
            </a:r>
          </a:p>
          <a:p>
            <a:pPr algn="r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158621" y="1884913"/>
            <a:ext cx="119021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/>
              <a:t>Прорывные идеи по возобновлению деятельности общественных помощников и экспертов «ПРО БОНО».</a:t>
            </a:r>
          </a:p>
          <a:p>
            <a:pPr marL="342900" indent="-342900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36017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066897" y="-5530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096000" y="184665"/>
            <a:ext cx="588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Об аналитике Уполномоченного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311379" y="1587326"/>
            <a:ext cx="11569242" cy="5270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i="1" dirty="0"/>
              <a:t>Об аналитике Уполномоченного.</a:t>
            </a:r>
          </a:p>
          <a:p>
            <a:pPr algn="ctr"/>
            <a:endParaRPr lang="ru-RU" b="1" i="1" dirty="0"/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500" dirty="0"/>
              <a:t>Итоги социально-экономического развития Калужской области.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500" dirty="0"/>
              <a:t>Общая характеристика субъектов бизнеса (крупный бизнес и МСП).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500" dirty="0"/>
              <a:t>Динамика налоговых поступлений.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500" dirty="0"/>
              <a:t>Уголовное преследование предпринимателей.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500" dirty="0"/>
              <a:t>Контрольно-надзорная деятельность в отношении бизнеса.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500" dirty="0"/>
              <a:t>Факторы, негативно влияющие на деятельность бизнеса.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500" dirty="0"/>
              <a:t>Итоги социологического опроса «Предпринимательский климат»</a:t>
            </a:r>
          </a:p>
          <a:p>
            <a:pPr marL="342900" indent="-342900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22574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066897" y="-5530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5998507" y="261503"/>
            <a:ext cx="5882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Работа Уполномоченного по решению системных проблем в сфере бизнеса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311379" y="1643597"/>
            <a:ext cx="115692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i="1" dirty="0"/>
              <a:t>Работа Уполномоченного по решению системных проблем в сфере бизнеса.</a:t>
            </a:r>
          </a:p>
          <a:p>
            <a:pPr algn="ctr"/>
            <a:endParaRPr lang="ru-RU" sz="2500" b="1" i="1" dirty="0"/>
          </a:p>
          <a:p>
            <a:pPr marL="457200" indent="-457200">
              <a:buAutoNum type="arabicPeriod"/>
            </a:pPr>
            <a:r>
              <a:rPr lang="ru-RU" sz="2500" dirty="0"/>
              <a:t>Решение проблемы дефицита кадров через участие в Совете по кадровой политике при Губернаторе КО.</a:t>
            </a:r>
          </a:p>
          <a:p>
            <a:pPr marL="457200" indent="-457200">
              <a:buAutoNum type="arabicPeriod"/>
            </a:pPr>
            <a:endParaRPr lang="ru-RU" sz="2500" dirty="0"/>
          </a:p>
          <a:p>
            <a:pPr marL="457200" indent="-457200">
              <a:buAutoNum type="arabicPeriod"/>
            </a:pPr>
            <a:r>
              <a:rPr lang="ru-RU" sz="2500" dirty="0"/>
              <a:t>Помощь бизнесу через создание Центра компетенций по решению налоговых споров.</a:t>
            </a:r>
          </a:p>
          <a:p>
            <a:pPr marL="457200" indent="-457200">
              <a:buAutoNum type="arabicPeriod"/>
            </a:pPr>
            <a:endParaRPr lang="ru-RU" sz="2500" dirty="0"/>
          </a:p>
          <a:p>
            <a:pPr marL="457200" indent="-457200">
              <a:buAutoNum type="arabicPeriod"/>
            </a:pPr>
            <a:r>
              <a:rPr lang="ru-RU" sz="2500" dirty="0"/>
              <a:t>Помощь бизнесу в повышении производительности и результативности через внедрение идей «Мотивирования и стимулирования труда» по аналогии с внедрением идей «Повышения производительности труда - бережливого производства».</a:t>
            </a:r>
          </a:p>
          <a:p>
            <a:pPr marL="342900" indent="-342900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28382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066897" y="-5530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096000" y="184665"/>
            <a:ext cx="588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О структуре управления и бюджете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329155" y="1601394"/>
            <a:ext cx="11569242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500" dirty="0"/>
          </a:p>
          <a:p>
            <a:pPr marL="342900" indent="-342900">
              <a:buFontTx/>
              <a:buChar char="-"/>
            </a:pPr>
            <a:endParaRPr lang="ru-RU" sz="24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935D721-79A4-44EA-8FE1-A5D3805B2A8C}"/>
              </a:ext>
            </a:extLst>
          </p:cNvPr>
          <p:cNvSpPr/>
          <p:nvPr/>
        </p:nvSpPr>
        <p:spPr>
          <a:xfrm>
            <a:off x="4754880" y="1601394"/>
            <a:ext cx="3207434" cy="846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Уполномоченный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C49674D-4F3D-4039-9142-1E44EACBD447}"/>
              </a:ext>
            </a:extLst>
          </p:cNvPr>
          <p:cNvSpPr/>
          <p:nvPr/>
        </p:nvSpPr>
        <p:spPr>
          <a:xfrm>
            <a:off x="450166" y="3428999"/>
            <a:ext cx="1885071" cy="12695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Юридический отдел – </a:t>
            </a:r>
          </a:p>
          <a:p>
            <a:pPr algn="ctr"/>
            <a:r>
              <a:rPr lang="ru-RU" dirty="0"/>
              <a:t>3 чел.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129A447-62FA-4518-953E-783001C5DF89}"/>
              </a:ext>
            </a:extLst>
          </p:cNvPr>
          <p:cNvSpPr/>
          <p:nvPr/>
        </p:nvSpPr>
        <p:spPr>
          <a:xfrm>
            <a:off x="3024843" y="3429000"/>
            <a:ext cx="2082018" cy="12695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Организационно-аналитический отдел – </a:t>
            </a:r>
          </a:p>
          <a:p>
            <a:pPr algn="ctr"/>
            <a:r>
              <a:rPr lang="ru-RU" dirty="0"/>
              <a:t>1 чел.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BF6BA0E-C50A-4EA3-B507-96A9702DCE8F}"/>
              </a:ext>
            </a:extLst>
          </p:cNvPr>
          <p:cNvSpPr/>
          <p:nvPr/>
        </p:nvSpPr>
        <p:spPr>
          <a:xfrm>
            <a:off x="5722920" y="3429000"/>
            <a:ext cx="2082018" cy="12695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Новый</a:t>
            </a:r>
            <a:r>
              <a:rPr lang="ru-RU" dirty="0"/>
              <a:t> Отдел по разрешению налоговых споров - </a:t>
            </a:r>
          </a:p>
          <a:p>
            <a:pPr algn="ctr"/>
            <a:r>
              <a:rPr lang="ru-RU" dirty="0"/>
              <a:t>1 чел.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7F66F1B-6600-440F-A8DB-05F1FB65C7E0}"/>
              </a:ext>
            </a:extLst>
          </p:cNvPr>
          <p:cNvSpPr/>
          <p:nvPr/>
        </p:nvSpPr>
        <p:spPr>
          <a:xfrm>
            <a:off x="9037057" y="2741662"/>
            <a:ext cx="2321169" cy="8463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Ведущий специалист по обеспечению деятельности  - 1 чел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CB8BB57-DD77-4026-8FF4-A7A491B8CBC3}"/>
              </a:ext>
            </a:extLst>
          </p:cNvPr>
          <p:cNvSpPr/>
          <p:nvPr/>
        </p:nvSpPr>
        <p:spPr>
          <a:xfrm>
            <a:off x="9037057" y="3852192"/>
            <a:ext cx="2321169" cy="14044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Главный специалист – помощник Уполномоченного (+СМИ) – </a:t>
            </a:r>
          </a:p>
          <a:p>
            <a:pPr algn="ctr"/>
            <a:r>
              <a:rPr lang="ru-RU" dirty="0"/>
              <a:t>1 чел.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051F20-B5A4-434D-9BD9-6646938CFCB7}"/>
              </a:ext>
            </a:extLst>
          </p:cNvPr>
          <p:cNvSpPr txBox="1"/>
          <p:nvPr/>
        </p:nvSpPr>
        <p:spPr>
          <a:xfrm>
            <a:off x="158622" y="5214989"/>
            <a:ext cx="118194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Задача по бюджету 2025 г </a:t>
            </a:r>
            <a:r>
              <a:rPr lang="ru-RU" sz="2400" dirty="0"/>
              <a:t>– увеличить бюджет в расчете на 1 руководителя отдела и примерно на 300 000 руб. (предполагаемая стоимость контракта консультационных услуг по сложным налоговым вопросам).</a:t>
            </a:r>
          </a:p>
          <a:p>
            <a:r>
              <a:rPr lang="ru-RU" sz="2400" dirty="0"/>
              <a:t>По итогам 2024 г годовой бюджет Уполномоченного составляет 11 317 000. руб.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BBBAFB0C-BE71-4CF4-A688-0F836E06C44F}"/>
              </a:ext>
            </a:extLst>
          </p:cNvPr>
          <p:cNvCxnSpPr/>
          <p:nvPr/>
        </p:nvCxnSpPr>
        <p:spPr>
          <a:xfrm flipH="1">
            <a:off x="1774278" y="1943614"/>
            <a:ext cx="2980602" cy="1459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D22050A4-5FE5-4212-B8ED-7C2833204C0C}"/>
              </a:ext>
            </a:extLst>
          </p:cNvPr>
          <p:cNvCxnSpPr/>
          <p:nvPr/>
        </p:nvCxnSpPr>
        <p:spPr>
          <a:xfrm flipH="1">
            <a:off x="4195846" y="2447780"/>
            <a:ext cx="741914" cy="955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B80FD55F-0A42-424A-90DB-154F8DD2FDC5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6763929" y="2458475"/>
            <a:ext cx="9136" cy="970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99E849DE-C57D-4F4E-B7D9-C5E6EDF2E149}"/>
              </a:ext>
            </a:extLst>
          </p:cNvPr>
          <p:cNvCxnSpPr>
            <a:stCxn id="5" idx="3"/>
            <a:endCxn id="10" idx="1"/>
          </p:cNvCxnSpPr>
          <p:nvPr/>
        </p:nvCxnSpPr>
        <p:spPr>
          <a:xfrm>
            <a:off x="7962314" y="2024587"/>
            <a:ext cx="1074743" cy="1140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75EBD4BA-106C-4839-A8A3-18D8951803CD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7651260" y="2447780"/>
            <a:ext cx="1385797" cy="2106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870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639952" y="184665"/>
            <a:ext cx="5338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Содержание </a:t>
            </a:r>
            <a:r>
              <a:rPr lang="ru-RU" sz="2400">
                <a:solidFill>
                  <a:srgbClr val="7030A0"/>
                </a:solidFill>
              </a:rPr>
              <a:t>о программе на 2025 г.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878996-70B6-4718-8CC3-837FE1B3EF06}"/>
              </a:ext>
            </a:extLst>
          </p:cNvPr>
          <p:cNvSpPr txBox="1"/>
          <p:nvPr/>
        </p:nvSpPr>
        <p:spPr>
          <a:xfrm>
            <a:off x="323557" y="1631852"/>
            <a:ext cx="115214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/>
              <a:t>Цель деятельности Уполномоченного…………………………………………………………………….3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Анализ деятельности Уполномоченного до 01.01.2025 г. и комментарий…………….5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Новые направления……………………………………………………………………………………………….10</a:t>
            </a:r>
          </a:p>
          <a:p>
            <a:r>
              <a:rPr lang="ru-RU" sz="2400" dirty="0"/>
              <a:t>      3.1 Развитие практики доверительного сбора информации о коррупции…………..10</a:t>
            </a:r>
          </a:p>
          <a:p>
            <a:r>
              <a:rPr lang="ru-RU" sz="2400" dirty="0"/>
              <a:t>      3.2 Создание Центра компетенций по разрешению налоговых споров……………….11</a:t>
            </a:r>
          </a:p>
          <a:p>
            <a:r>
              <a:rPr lang="ru-RU" sz="2400" dirty="0"/>
              <a:t>      3.3 Нужна идея о «фирменном мероприятии» Уполномоченного……………………….14</a:t>
            </a:r>
          </a:p>
          <a:p>
            <a:r>
              <a:rPr lang="ru-RU" sz="2400" dirty="0"/>
              <a:t>      3.4 Идеи по возобновлению деятельности </a:t>
            </a:r>
            <a:r>
              <a:rPr lang="ru-RU" sz="2400" b="1" dirty="0"/>
              <a:t>общественных помощников </a:t>
            </a:r>
            <a:r>
              <a:rPr lang="ru-RU" sz="2400" dirty="0"/>
              <a:t>и </a:t>
            </a:r>
          </a:p>
          <a:p>
            <a:r>
              <a:rPr lang="ru-RU" sz="2400" dirty="0"/>
              <a:t>             экспертов </a:t>
            </a:r>
            <a:r>
              <a:rPr lang="ru-RU" sz="2400" b="1" dirty="0"/>
              <a:t>«Про Боно»</a:t>
            </a:r>
            <a:r>
              <a:rPr lang="ru-RU" sz="2400" dirty="0"/>
              <a:t>………....................................................................................15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sz="2400" dirty="0"/>
              <a:t>Об аналитике Уполномоченного…………………………………………………………………………….16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sz="2400" dirty="0"/>
              <a:t>Работа Уполномоченного по решению системных проблем в сфере бизнеса……..17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sz="2400" dirty="0"/>
              <a:t>О структуре управления и бюджете………………………………………………………………………..18 </a:t>
            </a:r>
          </a:p>
          <a:p>
            <a:pPr marL="457200" indent="-457200">
              <a:buFont typeface="+mj-lt"/>
              <a:buAutoNum type="arabicPeriod" startAt="4"/>
            </a:pPr>
            <a:endParaRPr lang="ru-RU" sz="2400" dirty="0"/>
          </a:p>
          <a:p>
            <a:pPr marL="457200" indent="-457200">
              <a:buFont typeface="+mj-lt"/>
              <a:buAutoNum type="arabicPeriod" startAt="4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7076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639952" y="184665"/>
            <a:ext cx="5338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Цель деятельности Уполномоченного.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75937" y="1246495"/>
            <a:ext cx="1190217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Деятельность Уполномоченного по защите прав предпринимателей призвана дополнять существующие в обществе механизмы защиты прав и законных интересов субъектов предпринимательской деятельности.</a:t>
            </a:r>
          </a:p>
          <a:p>
            <a:endParaRPr lang="ru-RU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Уполномоченный защищает </a:t>
            </a:r>
            <a:r>
              <a:rPr lang="ru-RU" sz="2400" b="1" dirty="0"/>
              <a:t>право</a:t>
            </a:r>
            <a:r>
              <a:rPr lang="ru-RU" sz="2400" dirty="0"/>
              <a:t> предпринимателя вести бизнес.</a:t>
            </a:r>
          </a:p>
          <a:p>
            <a:endParaRPr lang="ru-RU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Право вести бизнес – очень многогранно и состоит из огромного количества различных прав во всех сферах и проявлениях предпринимательской деятельности</a:t>
            </a:r>
            <a:r>
              <a:rPr lang="ru-RU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Государство, выполняя задачу установления законов и правил жизни общества, достаточно часто совершает ошибки. Ошибки и нарушения совершают также и представители государства – чиновники.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В отношении бизнеса эти ошибки и нарушения проявляются фактами отсутствия эффективного регулирования, установления неоправданных административных барьеров, фактами бюрократического давления, фактами коррупции, а также ошибками в правоприменительной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614469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639952" y="184665"/>
            <a:ext cx="5338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Цель деятельности Уполномоченного.</a:t>
            </a:r>
          </a:p>
          <a:p>
            <a:pPr algn="r"/>
            <a:r>
              <a:rPr lang="ru-RU" sz="2400" dirty="0">
                <a:solidFill>
                  <a:srgbClr val="7030A0"/>
                </a:solidFill>
              </a:rPr>
              <a:t>Основные задачи.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158621" y="1547289"/>
            <a:ext cx="1190217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Цель деятельности Уполномоченного заключается в том, что он защищает права бизнеса в тех частях, в которых могут не защищать другие органы и общественные механизмы, делая тем самым осуществление права на ведение бизнеса всесторонним. </a:t>
            </a:r>
          </a:p>
          <a:p>
            <a:r>
              <a:rPr lang="ru-RU" sz="2400" dirty="0"/>
              <a:t>      Для этого Уполномоченный: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должен хорошо знать и понимать практику ведения бизнеса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постоянно «подпитываться» новой информацией об особенностях ведения бизнеса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владеть разносторонней экономической аналитикой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опираться на бизнес-общественность и бизнес-экспертов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владеть юридическими механизмами защиты прав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умело пользоваться административными возможностями всех ветвей власти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вести активную информационную работу по освещению своей деятельности и формированию обратной связи с бизнесом, с «людьми во власти», с обществом</a:t>
            </a:r>
          </a:p>
        </p:txBody>
      </p:sp>
    </p:spTree>
    <p:extLst>
      <p:ext uri="{BB962C8B-B14F-4D97-AF65-F5344CB8AC3E}">
        <p14:creationId xmlns:p14="http://schemas.microsoft.com/office/powerpoint/2010/main" val="4180663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096000" y="184665"/>
            <a:ext cx="5882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Анализ деятельности Уполномоченного</a:t>
            </a:r>
          </a:p>
          <a:p>
            <a:pPr algn="r"/>
            <a:r>
              <a:rPr lang="ru-RU" sz="2400" dirty="0">
                <a:solidFill>
                  <a:srgbClr val="7030A0"/>
                </a:solidFill>
              </a:rPr>
              <a:t> до 01.01.2025 г. и комментарий</a:t>
            </a:r>
          </a:p>
          <a:p>
            <a:pPr algn="r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158621" y="1184695"/>
            <a:ext cx="1190217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Проведя анализ деятельности Уполномоченного до 01.01.2025 г и учитывая личность нового Уполномоченного, сделаны следующие выводы. Уполномоченный:</a:t>
            </a:r>
          </a:p>
          <a:p>
            <a:pPr marL="457200" indent="-457200">
              <a:buAutoNum type="arabicPeriod"/>
            </a:pPr>
            <a:r>
              <a:rPr lang="ru-RU" sz="2400" b="1" i="1" dirty="0"/>
              <a:t>Должен хорошо знать и понимать практику ведения бизнеса</a:t>
            </a:r>
            <a:r>
              <a:rPr lang="ru-RU" sz="2400" dirty="0"/>
              <a:t>.</a:t>
            </a:r>
          </a:p>
          <a:p>
            <a:r>
              <a:rPr lang="ru-RU" sz="2400" dirty="0"/>
              <a:t>Комментарий. С этим все в порядке.</a:t>
            </a:r>
          </a:p>
          <a:p>
            <a:endParaRPr lang="ru-RU" sz="1600" dirty="0"/>
          </a:p>
          <a:p>
            <a:pPr marL="457200" indent="-457200">
              <a:buFont typeface="+mj-lt"/>
              <a:buAutoNum type="arabicPeriod" startAt="2"/>
            </a:pPr>
            <a:r>
              <a:rPr lang="ru-RU" sz="2400" b="1" i="1" dirty="0"/>
              <a:t>Должен постоянно «подпитываться» новой информацией об особенностях ведения бизнеса.</a:t>
            </a:r>
          </a:p>
          <a:p>
            <a:r>
              <a:rPr lang="ru-RU" sz="2400" dirty="0"/>
              <a:t>Комментарий. Эту компетенцию нужно усиливать через постоянное изучение процессов рынка и обмен информацией, через изучение опыта работы других Уполномоченных.</a:t>
            </a:r>
          </a:p>
          <a:p>
            <a:endParaRPr lang="ru-RU" sz="1600" dirty="0"/>
          </a:p>
          <a:p>
            <a:pPr marL="457200" indent="-457200">
              <a:buFont typeface="+mj-lt"/>
              <a:buAutoNum type="arabicPeriod" startAt="3"/>
            </a:pPr>
            <a:r>
              <a:rPr lang="ru-RU" sz="2400" b="1" i="1" dirty="0"/>
              <a:t>Должен владеть разносторонней экономической информацией и аналитикой.</a:t>
            </a:r>
          </a:p>
          <a:p>
            <a:r>
              <a:rPr lang="ru-RU" sz="2400" dirty="0"/>
              <a:t>Комментарий. Эту компетенцию необходимо усиливать и выводить на современный уровень. Аналитический ресурс Уполномоченного должен стать одним из значимых для предпринимателей региона. Специализация ресурса – экономическая аналитика региона, экономические новости региона, значимая информация для снижения предпринимательских рисков.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41108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096000" y="184665"/>
            <a:ext cx="5882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Анализ деятельности Уполномоченного</a:t>
            </a:r>
          </a:p>
          <a:p>
            <a:pPr algn="r"/>
            <a:r>
              <a:rPr lang="ru-RU" sz="2400" dirty="0">
                <a:solidFill>
                  <a:srgbClr val="7030A0"/>
                </a:solidFill>
              </a:rPr>
              <a:t> до 01.01.2025 г. и комментарий</a:t>
            </a:r>
          </a:p>
          <a:p>
            <a:pPr algn="r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158621" y="1814576"/>
            <a:ext cx="119021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4. Должен опираться на бизнес-общественность и бизнес-экспертов</a:t>
            </a:r>
            <a:r>
              <a:rPr lang="ru-RU" sz="2400" dirty="0"/>
              <a:t>.</a:t>
            </a:r>
          </a:p>
          <a:p>
            <a:r>
              <a:rPr lang="ru-RU" sz="2400" dirty="0"/>
              <a:t>Комментарий. В этой части мы не дорабатываем: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План взаимодействия с региональными организациями - КТПП, ОПОРОЙ России, Деловой Россией и РСПП должен быть насыщенным.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Необходимо восстановить механизм общественных помощников по территориям и по отраслям (направлениям)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Необходимо восстановить механизм экспертов «ПРО БОНО»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Необходимо предложить бизнес-сообществу значимое и полезное мероприятие Уполномоченного и сделать проведение его традиционным.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Необходимо периодически информировать бизнес о значимых темах, о новых рисках, о новых аспектах контрольно-надзорной деятельности и отрабатывать обратную связь.</a:t>
            </a:r>
          </a:p>
        </p:txBody>
      </p:sp>
    </p:spTree>
    <p:extLst>
      <p:ext uri="{BB962C8B-B14F-4D97-AF65-F5344CB8AC3E}">
        <p14:creationId xmlns:p14="http://schemas.microsoft.com/office/powerpoint/2010/main" val="2179467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096000" y="184665"/>
            <a:ext cx="5882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Анализ деятельности Уполномоченного</a:t>
            </a:r>
          </a:p>
          <a:p>
            <a:pPr algn="r"/>
            <a:r>
              <a:rPr lang="ru-RU" sz="2400" dirty="0">
                <a:solidFill>
                  <a:srgbClr val="7030A0"/>
                </a:solidFill>
              </a:rPr>
              <a:t> до 01.01.2025 г. и комментарий</a:t>
            </a:r>
          </a:p>
          <a:p>
            <a:pPr algn="r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158621" y="1246495"/>
            <a:ext cx="1190217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5. Должен владеть юридическими механизмами защиты прав.</a:t>
            </a:r>
          </a:p>
          <a:p>
            <a:r>
              <a:rPr lang="ru-RU" sz="2400" dirty="0"/>
              <a:t>Комментарий. Данная практика хорошо отработана, накоплен опыт, есть квалифицированные кадры. Есть резервы и необходимость для ее развития.</a:t>
            </a:r>
          </a:p>
          <a:p>
            <a:r>
              <a:rPr lang="ru-RU" sz="2400" dirty="0"/>
              <a:t>Эту деятельность необходимо дополнить: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Определить принципы в каких случаях Уполномоченный становится защитником предпринимателя в суде и в каких случаях Уполномоченный входит в судебный процесс третьим лицом.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Реальной практикой защиты бизнеса в налоговых спорах.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Участием в контрольно-надзорных мероприятиях на стороне предпринимателей.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Персональной работой с предпринимателями, находящимися под следствием и под стражей, если имеются признаки необоснованного привлечения их к ответственности.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Реальной практикой защиты бизнеса  по вопросам привлечения к труду мигрантов.</a:t>
            </a:r>
          </a:p>
          <a:p>
            <a:endParaRPr lang="ru-RU" sz="2400" dirty="0"/>
          </a:p>
          <a:p>
            <a:r>
              <a:rPr lang="ru-RU" sz="2400" b="1" dirty="0"/>
              <a:t>Т.е. в значимых для бизнеса сферах взаимодействия с властью защищаем права, если имеются признаки нарушения прав.</a:t>
            </a:r>
          </a:p>
          <a:p>
            <a:pPr marL="342900" indent="-342900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4576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096000" y="184665"/>
            <a:ext cx="5882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Анализ деятельности Уполномоченного</a:t>
            </a:r>
          </a:p>
          <a:p>
            <a:pPr algn="r"/>
            <a:r>
              <a:rPr lang="ru-RU" sz="2400" dirty="0">
                <a:solidFill>
                  <a:srgbClr val="7030A0"/>
                </a:solidFill>
              </a:rPr>
              <a:t> до 01.01.2025 г. и комментарий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289823" y="1603560"/>
            <a:ext cx="1168829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6. Должен стремиться эффективно использовать административные возможности всех ветвей власти.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Комментарий. В этой части мы не дорабатываем: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400" dirty="0"/>
              <a:t>Необходимо усилить взаимодействие с контрольными органами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400" dirty="0"/>
              <a:t>Активно использовать возможности Правительства</a:t>
            </a:r>
          </a:p>
          <a:p>
            <a:pPr marL="342900" indent="-342900">
              <a:buFontTx/>
              <a:buChar char="-"/>
            </a:pPr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Для взаимодействия с контрольными органами нужно войти в состав общественных советов, установить личные контакты с руководителями.</a:t>
            </a:r>
          </a:p>
          <a:p>
            <a:endParaRPr lang="ru-RU" sz="2400" b="1" dirty="0"/>
          </a:p>
          <a:p>
            <a:pPr marL="342900" indent="-342900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90834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6408C-8A96-05E2-0CF7-5D142EC5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E1CDD9-B7FA-2E9D-5585-E7BCAECEA8D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DA0640-B208-5FA6-2365-61AB13A2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D243CC-D2CD-8118-1114-1CF535ED3DAD}"/>
              </a:ext>
            </a:extLst>
          </p:cNvPr>
          <p:cNvSpPr txBox="1"/>
          <p:nvPr/>
        </p:nvSpPr>
        <p:spPr>
          <a:xfrm>
            <a:off x="6096000" y="184665"/>
            <a:ext cx="5882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Анализ деятельности Уполномоченного</a:t>
            </a:r>
          </a:p>
          <a:p>
            <a:pPr algn="r"/>
            <a:r>
              <a:rPr lang="ru-RU" sz="2400" dirty="0">
                <a:solidFill>
                  <a:srgbClr val="7030A0"/>
                </a:solidFill>
              </a:rPr>
              <a:t> до 01.01.2025 г. и комментарий</a:t>
            </a:r>
          </a:p>
          <a:p>
            <a:pPr algn="r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AD42E-8D01-4889-B2FA-07E5FE85D3DC}"/>
              </a:ext>
            </a:extLst>
          </p:cNvPr>
          <p:cNvSpPr txBox="1"/>
          <p:nvPr/>
        </p:nvSpPr>
        <p:spPr>
          <a:xfrm>
            <a:off x="213886" y="1384994"/>
            <a:ext cx="1190217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7. Должен вести активную информационную работу по освещению своей деятельности и формированию обратной связи с бизнесом, с «людьми во власти», с обществом.</a:t>
            </a:r>
          </a:p>
          <a:p>
            <a:r>
              <a:rPr lang="ru-RU" sz="2400" dirty="0"/>
              <a:t>Комментарий. В этой части мы не дорабатываем:</a:t>
            </a:r>
          </a:p>
          <a:p>
            <a:endParaRPr lang="ru-RU" sz="1200" dirty="0"/>
          </a:p>
          <a:p>
            <a:pPr marL="342900" indent="-342900">
              <a:buFontTx/>
              <a:buChar char="-"/>
            </a:pPr>
            <a:r>
              <a:rPr lang="ru-RU" sz="2400" dirty="0"/>
              <a:t>Нужно научиться из каждого делового события в деятельности Уполномоченного создавать интересную новость. Добиться, чтобы интересных новостей было не менее трех в месяц.</a:t>
            </a:r>
          </a:p>
          <a:p>
            <a:pPr marL="342900" indent="-342900">
              <a:buFontTx/>
              <a:buChar char="-"/>
            </a:pPr>
            <a:endParaRPr lang="ru-RU" sz="1200" dirty="0"/>
          </a:p>
          <a:p>
            <a:pPr marL="342900" indent="-342900">
              <a:buFontTx/>
              <a:buChar char="-"/>
            </a:pPr>
            <a:r>
              <a:rPr lang="ru-RU" sz="2400" dirty="0"/>
              <a:t>Необходимо провести ребрендинг сайта Уполномоченного и его страниц в соцсетях.</a:t>
            </a:r>
          </a:p>
          <a:p>
            <a:pPr marL="342900" indent="-342900">
              <a:buFontTx/>
              <a:buChar char="-"/>
            </a:pPr>
            <a:endParaRPr lang="ru-RU" sz="1200" dirty="0"/>
          </a:p>
          <a:p>
            <a:pPr marL="342900" indent="-342900">
              <a:buFontTx/>
              <a:buChar char="-"/>
            </a:pPr>
            <a:r>
              <a:rPr lang="ru-RU" sz="2400" dirty="0"/>
              <a:t>Нужно разработать и предложить региональным СМИ (Ника ТВ, ВГТРК, Мак-Медиа и другие) темы взаимодействия. И на основе этих тем добиться регулярного распространения информации о деятельности Уполномоченного.</a:t>
            </a:r>
          </a:p>
          <a:p>
            <a:pPr marL="342900" indent="-342900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679703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1782</Words>
  <Application>Microsoft Office PowerPoint</Application>
  <PresentationFormat>Широкоэкранный</PresentationFormat>
  <Paragraphs>213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Косинский Анатолий</dc:creator>
  <cp:lastModifiedBy>NoName</cp:lastModifiedBy>
  <cp:revision>17</cp:revision>
  <dcterms:created xsi:type="dcterms:W3CDTF">2024-11-06T09:30:44Z</dcterms:created>
  <dcterms:modified xsi:type="dcterms:W3CDTF">2025-04-22T09:48:38Z</dcterms:modified>
</cp:coreProperties>
</file>