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1" r:id="rId2"/>
    <p:sldId id="292" r:id="rId3"/>
    <p:sldId id="298" r:id="rId4"/>
    <p:sldId id="299" r:id="rId5"/>
    <p:sldId id="300" r:id="rId6"/>
    <p:sldId id="301" r:id="rId7"/>
    <p:sldId id="303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E172C6-A095-4D98-8EC0-F161217D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999AE37-A056-4953-A80F-A23CBE8942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0497534-55C7-40F6-B716-69EB83BB3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4B6A0-E946-4387-82C5-575797F86813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E34E445-07AB-41DB-8E08-E485F2711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9DD0668-06E7-4FF7-88E6-018B2A8E5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3D8D5-7A7F-48A3-9834-87ACD49E1E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1397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FFC17D-B57B-4C0C-8C85-644E3A543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FBA40CA-C65B-4B69-9185-14F397E7AD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DA72FFC-4071-42CD-AD51-026C4A84A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4B6A0-E946-4387-82C5-575797F86813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7D7CE3-2B9C-461F-9741-9796A5F61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7B7A6FF-B1F9-4F05-A471-B070F967D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3D8D5-7A7F-48A3-9834-87ACD49E1E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4035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E93F8E3-6543-459F-9570-66BA6BCB0F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7A108E4-5D87-4D23-A5BD-673A072B16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542F812-12CD-4F6B-A70A-F0DF8D4E4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4B6A0-E946-4387-82C5-575797F86813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BCF6ACE-B6A2-4A0F-8C4E-B5EA49B56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6B2C2CF-F32B-4290-9CAC-F4E11E55D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3D8D5-7A7F-48A3-9834-87ACD49E1E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0547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57C6BF-1DE1-43C3-991C-5F269DAA6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0F09EF-6EEB-46DD-9499-078B1D58ED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BAAF712-0221-44DE-A525-223176F4D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4B6A0-E946-4387-82C5-575797F86813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A79DB8C-ADDE-40E5-BC07-2E8F1EB34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756E0B1-ED2F-4919-B999-A11C53C91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3D8D5-7A7F-48A3-9834-87ACD49E1E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5702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2AB608-35C1-4901-8C9C-C3710FE3E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D40F8A-4896-47D5-A26F-3158E23750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E0772C6-1AC3-4D3F-A4B6-672980889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4B6A0-E946-4387-82C5-575797F86813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689C5F-9B1F-4163-AE83-EDA76E299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BA565C-8695-4C34-B11D-5DEBEF5BC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3D8D5-7A7F-48A3-9834-87ACD49E1E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8822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55C0D1-4D3D-432F-ADC9-365A35996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6FC48BB-A33D-4EE8-AE99-5F22FC4B96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C4BD82-E30E-4D8F-83D1-B3B7B1B04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586682B-9FA9-4235-A61C-6FA809270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4B6A0-E946-4387-82C5-575797F86813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9759764-084B-4FB9-A94C-0BA23BAB6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C591968-1A51-4B28-9639-C71A3C0E4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3D8D5-7A7F-48A3-9834-87ACD49E1E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1236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7E021A-97BB-41B8-9419-F406FB3F7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562C60A-538C-452D-8E6E-78F088B232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0CABCA5-4C4B-44A3-8207-C3076DF265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A53531E-7E26-4C3F-A36B-2685D8F06D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7CFE342-75A2-4DB4-B0C9-4CFD50988E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CBB3717-0FF2-442A-9AE7-40B6B55AA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4B6A0-E946-4387-82C5-575797F86813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CB6CB11-DFA7-47B6-AB0E-B19AAB128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B0E59CD-14A6-4964-8887-818748FE9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3D8D5-7A7F-48A3-9834-87ACD49E1E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1154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9592BC-4CAA-4575-AC35-CE0CDD7AB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201546C-6968-40C1-8954-75C2A2897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4B6A0-E946-4387-82C5-575797F86813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553D9C3-3D5E-4D30-848F-23F58D89F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BE7BB2D-32EF-4A13-8CA7-81CE0AF16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3D8D5-7A7F-48A3-9834-87ACD49E1E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1811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FF89F25-C30C-479D-BE53-1687C0891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4B6A0-E946-4387-82C5-575797F86813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107ECE5-46B4-4249-85EB-DE5D22622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3033D32-8D86-4DF3-B0BA-A5D8180B7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3D8D5-7A7F-48A3-9834-87ACD49E1E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602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AFF7D3-8FA8-48CF-A8C0-22C55FA1D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9079AAE-D3FD-4D64-9DEF-BD99709899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D17B2A2-DE09-4F91-AE8E-C34CEE48FE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56596D7-4CAD-40AB-9F31-BD18F0EAA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4B6A0-E946-4387-82C5-575797F86813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538229B-7FAD-4959-969E-7123F23D6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3A829D8-9E7A-4776-89FF-04FEEEAE3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3D8D5-7A7F-48A3-9834-87ACD49E1E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2406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940A15-8325-426E-9434-BDD8B99B2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0E084E7-3811-43EB-8634-115F6CEDEF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662508C-BE13-4230-851C-BD3B4F13E0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8B6F8D8-53EE-474C-A6FC-6CBEF350E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4B6A0-E946-4387-82C5-575797F86813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8B8430B-8F63-4D5E-B70E-547F59E6D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D8B493E-C4CC-43F9-9347-53A65BBC9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3D8D5-7A7F-48A3-9834-87ACD49E1E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7328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1D303C-0F3D-4DCB-A53E-1699AD3CE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5F752CF-C9E7-45F3-957E-5A10FE974F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9EF15EA-ADF8-4C1C-965E-7924DC541F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54B6A0-E946-4387-82C5-575797F86813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033C938-FD61-4B7D-8036-568F8D9806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E409BD3-AE6F-46FC-9BB0-B8DBB28B28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F3D8D5-7A7F-48A3-9834-87ACD49E1E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660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801B4E8-98CD-6DDB-D641-2A41758F943A}"/>
              </a:ext>
            </a:extLst>
          </p:cNvPr>
          <p:cNvSpPr txBox="1"/>
          <p:nvPr/>
        </p:nvSpPr>
        <p:spPr>
          <a:xfrm>
            <a:off x="172465" y="2551741"/>
            <a:ext cx="118470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/>
              <a:t>О Муниципальном стандарте работы с бизнесом (Муниципальном инвестиционном стандарте)</a:t>
            </a:r>
          </a:p>
          <a:p>
            <a:pPr algn="ctr"/>
            <a:r>
              <a:rPr lang="ru-RU" sz="3200" b="1" dirty="0"/>
              <a:t> Калужской области</a:t>
            </a:r>
            <a:endParaRPr lang="ru-RU" sz="2000" b="1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679634B-4042-4C4D-8B22-67994F739C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621" y="46166"/>
            <a:ext cx="908276" cy="104633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EFEF2AE-B602-4540-8B0E-736522881EDD}"/>
              </a:ext>
            </a:extLst>
          </p:cNvPr>
          <p:cNvSpPr txBox="1"/>
          <p:nvPr/>
        </p:nvSpPr>
        <p:spPr>
          <a:xfrm>
            <a:off x="1187954" y="46166"/>
            <a:ext cx="40370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Уполномоченный по защите </a:t>
            </a:r>
          </a:p>
          <a:p>
            <a:r>
              <a:rPr lang="ru-RU" sz="2400" b="1" dirty="0"/>
              <a:t>прав предпринимателей</a:t>
            </a:r>
          </a:p>
          <a:p>
            <a:r>
              <a:rPr lang="ru-RU" sz="2400" b="1" dirty="0"/>
              <a:t>в Калужской области.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4946909-F81D-4C1E-AB69-E0406FDCF7C4}"/>
              </a:ext>
            </a:extLst>
          </p:cNvPr>
          <p:cNvSpPr txBox="1"/>
          <p:nvPr/>
        </p:nvSpPr>
        <p:spPr>
          <a:xfrm>
            <a:off x="6274191" y="422031"/>
            <a:ext cx="54441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dirty="0">
                <a:solidFill>
                  <a:srgbClr val="7030A0"/>
                </a:solidFill>
              </a:rPr>
              <a:t>О муниципальном инвестиционном стандарте Калужской области.</a:t>
            </a:r>
          </a:p>
        </p:txBody>
      </p:sp>
    </p:spTree>
    <p:extLst>
      <p:ext uri="{BB962C8B-B14F-4D97-AF65-F5344CB8AC3E}">
        <p14:creationId xmlns:p14="http://schemas.microsoft.com/office/powerpoint/2010/main" val="569121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4946909-F81D-4C1E-AB69-E0406FDCF7C4}"/>
              </a:ext>
            </a:extLst>
          </p:cNvPr>
          <p:cNvSpPr txBox="1"/>
          <p:nvPr/>
        </p:nvSpPr>
        <p:spPr>
          <a:xfrm>
            <a:off x="6561494" y="130483"/>
            <a:ext cx="54441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dirty="0">
                <a:solidFill>
                  <a:srgbClr val="7030A0"/>
                </a:solidFill>
              </a:rPr>
              <a:t>Линейная структура управления Стандартом.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D0F603EE-028A-41D4-A280-9621B1BB7F8A}"/>
              </a:ext>
            </a:extLst>
          </p:cNvPr>
          <p:cNvSpPr/>
          <p:nvPr/>
        </p:nvSpPr>
        <p:spPr>
          <a:xfrm>
            <a:off x="4479235" y="2229679"/>
            <a:ext cx="3092727" cy="119932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В каждом ОМСУ КО </a:t>
            </a:r>
            <a:r>
              <a:rPr lang="ru-RU" b="1" dirty="0"/>
              <a:t>ИНВЕСТИЦИОННЫЙ УПОЛНОМОЧЕННЫЙ </a:t>
            </a:r>
            <a:r>
              <a:rPr lang="ru-RU" dirty="0"/>
              <a:t>– ЗАМ. ГЛАВЫ АДМИНИСТРАЦИИ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872DC6CE-404C-4B03-9069-B8397ED6C090}"/>
              </a:ext>
            </a:extLst>
          </p:cNvPr>
          <p:cNvSpPr/>
          <p:nvPr/>
        </p:nvSpPr>
        <p:spPr>
          <a:xfrm>
            <a:off x="4137164" y="806536"/>
            <a:ext cx="3705638" cy="119932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Координационный Совет при ГЛАВЕ ОМСУ КО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22EE84BD-DCDB-4BE9-968E-56F6AC1D69D9}"/>
              </a:ext>
            </a:extLst>
          </p:cNvPr>
          <p:cNvSpPr/>
          <p:nvPr/>
        </p:nvSpPr>
        <p:spPr>
          <a:xfrm>
            <a:off x="7277927" y="3681892"/>
            <a:ext cx="3705638" cy="83367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Общественный помощник Уполномоченного по защите прав предпринимателей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8BFC6527-067C-433E-BCF6-90A284A48B90}"/>
              </a:ext>
            </a:extLst>
          </p:cNvPr>
          <p:cNvSpPr/>
          <p:nvPr/>
        </p:nvSpPr>
        <p:spPr>
          <a:xfrm>
            <a:off x="1464364" y="5217790"/>
            <a:ext cx="9687339" cy="83367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Предприятия, предприниматели, ведущие инвестиционную деятельность, включаются в реестр инвестиционных проектов ОМСУ КО</a:t>
            </a:r>
          </a:p>
        </p:txBody>
      </p:sp>
      <p:cxnSp>
        <p:nvCxnSpPr>
          <p:cNvPr id="31" name="Прямая со стрелкой 30">
            <a:extLst>
              <a:ext uri="{FF2B5EF4-FFF2-40B4-BE49-F238E27FC236}">
                <a16:creationId xmlns:a16="http://schemas.microsoft.com/office/drawing/2014/main" id="{53F7D1CE-7526-4BE3-A833-6408C59394C9}"/>
              </a:ext>
            </a:extLst>
          </p:cNvPr>
          <p:cNvCxnSpPr>
            <a:cxnSpLocks/>
            <a:stCxn id="9" idx="3"/>
            <a:endCxn id="17" idx="0"/>
          </p:cNvCxnSpPr>
          <p:nvPr/>
        </p:nvCxnSpPr>
        <p:spPr>
          <a:xfrm>
            <a:off x="7571962" y="2829340"/>
            <a:ext cx="1558784" cy="8525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>
            <a:extLst>
              <a:ext uri="{FF2B5EF4-FFF2-40B4-BE49-F238E27FC236}">
                <a16:creationId xmlns:a16="http://schemas.microsoft.com/office/drawing/2014/main" id="{0D67DE74-BF78-43F6-B1CB-0DF176B27A81}"/>
              </a:ext>
            </a:extLst>
          </p:cNvPr>
          <p:cNvCxnSpPr>
            <a:cxnSpLocks/>
          </p:cNvCxnSpPr>
          <p:nvPr/>
        </p:nvCxnSpPr>
        <p:spPr>
          <a:xfrm>
            <a:off x="8994085" y="4515565"/>
            <a:ext cx="0" cy="7022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>
            <a:extLst>
              <a:ext uri="{FF2B5EF4-FFF2-40B4-BE49-F238E27FC236}">
                <a16:creationId xmlns:a16="http://schemas.microsoft.com/office/drawing/2014/main" id="{DDE2A0A5-0458-4453-9F88-92812CD2E2E0}"/>
              </a:ext>
            </a:extLst>
          </p:cNvPr>
          <p:cNvCxnSpPr>
            <a:cxnSpLocks/>
          </p:cNvCxnSpPr>
          <p:nvPr/>
        </p:nvCxnSpPr>
        <p:spPr>
          <a:xfrm flipV="1">
            <a:off x="9290217" y="4515566"/>
            <a:ext cx="0" cy="7022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>
            <a:extLst>
              <a:ext uri="{FF2B5EF4-FFF2-40B4-BE49-F238E27FC236}">
                <a16:creationId xmlns:a16="http://schemas.microsoft.com/office/drawing/2014/main" id="{67F4F480-9F30-4367-9808-BE7A9EA278BC}"/>
              </a:ext>
            </a:extLst>
          </p:cNvPr>
          <p:cNvCxnSpPr>
            <a:cxnSpLocks/>
          </p:cNvCxnSpPr>
          <p:nvPr/>
        </p:nvCxnSpPr>
        <p:spPr>
          <a:xfrm>
            <a:off x="5711688" y="3428999"/>
            <a:ext cx="0" cy="178879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>
            <a:extLst>
              <a:ext uri="{FF2B5EF4-FFF2-40B4-BE49-F238E27FC236}">
                <a16:creationId xmlns:a16="http://schemas.microsoft.com/office/drawing/2014/main" id="{17F4DE9B-BD25-440E-B672-FD4E33E25ED8}"/>
              </a:ext>
            </a:extLst>
          </p:cNvPr>
          <p:cNvCxnSpPr>
            <a:cxnSpLocks/>
            <a:stCxn id="19" idx="0"/>
          </p:cNvCxnSpPr>
          <p:nvPr/>
        </p:nvCxnSpPr>
        <p:spPr>
          <a:xfrm flipV="1">
            <a:off x="6308034" y="3429000"/>
            <a:ext cx="0" cy="178879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CBCD4278-23BD-4644-9401-9FDC3153E465}"/>
              </a:ext>
            </a:extLst>
          </p:cNvPr>
          <p:cNvCxnSpPr/>
          <p:nvPr/>
        </p:nvCxnSpPr>
        <p:spPr>
          <a:xfrm flipH="1" flipV="1">
            <a:off x="7571962" y="2546120"/>
            <a:ext cx="2049116" cy="11067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454AE7C8-3D3C-4CDC-80BC-61A97C61BEEE}"/>
              </a:ext>
            </a:extLst>
          </p:cNvPr>
          <p:cNvSpPr/>
          <p:nvPr/>
        </p:nvSpPr>
        <p:spPr>
          <a:xfrm>
            <a:off x="1007165" y="806536"/>
            <a:ext cx="2639667" cy="370902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Кураторы Стандарта: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Министерство экономики,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Агентство регионального развития,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Уполномоченный по защите прав предпринимателей,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Министерства и ведомства по отраслям</a:t>
            </a:r>
          </a:p>
        </p:txBody>
      </p:sp>
      <p:cxnSp>
        <p:nvCxnSpPr>
          <p:cNvPr id="50" name="Прямая со стрелкой 49">
            <a:extLst>
              <a:ext uri="{FF2B5EF4-FFF2-40B4-BE49-F238E27FC236}">
                <a16:creationId xmlns:a16="http://schemas.microsoft.com/office/drawing/2014/main" id="{9052861D-35A2-4658-8832-922E44D67E77}"/>
              </a:ext>
            </a:extLst>
          </p:cNvPr>
          <p:cNvCxnSpPr/>
          <p:nvPr/>
        </p:nvCxnSpPr>
        <p:spPr>
          <a:xfrm>
            <a:off x="3646832" y="1139687"/>
            <a:ext cx="315568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>
            <a:extLst>
              <a:ext uri="{FF2B5EF4-FFF2-40B4-BE49-F238E27FC236}">
                <a16:creationId xmlns:a16="http://schemas.microsoft.com/office/drawing/2014/main" id="{F27E6F3F-C454-4FC0-8E53-4E0EDF764520}"/>
              </a:ext>
            </a:extLst>
          </p:cNvPr>
          <p:cNvCxnSpPr/>
          <p:nvPr/>
        </p:nvCxnSpPr>
        <p:spPr>
          <a:xfrm>
            <a:off x="3646832" y="1709530"/>
            <a:ext cx="368577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>
            <a:extLst>
              <a:ext uri="{FF2B5EF4-FFF2-40B4-BE49-F238E27FC236}">
                <a16:creationId xmlns:a16="http://schemas.microsoft.com/office/drawing/2014/main" id="{06BEE38D-FA77-4EC1-91E6-371D5E399E1E}"/>
              </a:ext>
            </a:extLst>
          </p:cNvPr>
          <p:cNvCxnSpPr>
            <a:cxnSpLocks/>
          </p:cNvCxnSpPr>
          <p:nvPr/>
        </p:nvCxnSpPr>
        <p:spPr>
          <a:xfrm>
            <a:off x="3646832" y="2229679"/>
            <a:ext cx="368577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 стрелкой 55">
            <a:extLst>
              <a:ext uri="{FF2B5EF4-FFF2-40B4-BE49-F238E27FC236}">
                <a16:creationId xmlns:a16="http://schemas.microsoft.com/office/drawing/2014/main" id="{6042973C-AB4F-4374-ACD3-BCF45FD0B1E4}"/>
              </a:ext>
            </a:extLst>
          </p:cNvPr>
          <p:cNvCxnSpPr>
            <a:cxnSpLocks/>
          </p:cNvCxnSpPr>
          <p:nvPr/>
        </p:nvCxnSpPr>
        <p:spPr>
          <a:xfrm>
            <a:off x="3646832" y="2829340"/>
            <a:ext cx="490332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 стрелкой 57">
            <a:extLst>
              <a:ext uri="{FF2B5EF4-FFF2-40B4-BE49-F238E27FC236}">
                <a16:creationId xmlns:a16="http://schemas.microsoft.com/office/drawing/2014/main" id="{1CD6A095-7CB0-4010-BC0C-AF6A63F7CDE3}"/>
              </a:ext>
            </a:extLst>
          </p:cNvPr>
          <p:cNvCxnSpPr/>
          <p:nvPr/>
        </p:nvCxnSpPr>
        <p:spPr>
          <a:xfrm>
            <a:off x="3646832" y="3428999"/>
            <a:ext cx="490332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 стрелкой 59">
            <a:extLst>
              <a:ext uri="{FF2B5EF4-FFF2-40B4-BE49-F238E27FC236}">
                <a16:creationId xmlns:a16="http://schemas.microsoft.com/office/drawing/2014/main" id="{C1CFD256-1201-4728-9783-A846B9126677}"/>
              </a:ext>
            </a:extLst>
          </p:cNvPr>
          <p:cNvCxnSpPr/>
          <p:nvPr/>
        </p:nvCxnSpPr>
        <p:spPr>
          <a:xfrm>
            <a:off x="3646832" y="4041913"/>
            <a:ext cx="490332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 стрелкой 61">
            <a:extLst>
              <a:ext uri="{FF2B5EF4-FFF2-40B4-BE49-F238E27FC236}">
                <a16:creationId xmlns:a16="http://schemas.microsoft.com/office/drawing/2014/main" id="{13FC4D5C-828D-4C9B-8863-D5123F6B355E}"/>
              </a:ext>
            </a:extLst>
          </p:cNvPr>
          <p:cNvCxnSpPr>
            <a:cxnSpLocks/>
          </p:cNvCxnSpPr>
          <p:nvPr/>
        </p:nvCxnSpPr>
        <p:spPr>
          <a:xfrm>
            <a:off x="2186609" y="4515565"/>
            <a:ext cx="0" cy="53351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369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801B4E8-98CD-6DDB-D641-2A41758F943A}"/>
              </a:ext>
            </a:extLst>
          </p:cNvPr>
          <p:cNvSpPr txBox="1"/>
          <p:nvPr/>
        </p:nvSpPr>
        <p:spPr>
          <a:xfrm>
            <a:off x="172465" y="1253028"/>
            <a:ext cx="1184707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700" b="1" dirty="0"/>
              <a:t>Основные обязанности общественного помощника Уполномоченного по защите прав предпринимателей.</a:t>
            </a:r>
          </a:p>
          <a:p>
            <a:endParaRPr lang="ru-RU" sz="900" b="1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700" dirty="0"/>
              <a:t>Сбор информации и информирование </a:t>
            </a:r>
            <a:r>
              <a:rPr lang="ru-RU" sz="2700" b="1" dirty="0"/>
              <a:t>о проблемах процедур </a:t>
            </a:r>
            <a:r>
              <a:rPr lang="ru-RU" sz="2700" dirty="0"/>
              <a:t>в сфере строительства, оформления прав собственности, оформления земельных отношений, в сфере взаимоотношений предпринимателей с естественными монополиями.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ru-RU" sz="9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700" dirty="0"/>
              <a:t>Сбор информации и информирование в сфере необоснованного </a:t>
            </a:r>
            <a:r>
              <a:rPr lang="ru-RU" sz="2700" b="1" dirty="0"/>
              <a:t>административного давления </a:t>
            </a:r>
            <a:r>
              <a:rPr lang="ru-RU" sz="2700" dirty="0"/>
              <a:t>на бизнес.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ru-RU" sz="9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700" dirty="0"/>
              <a:t>Сбор информации и информирование в сфере необоснованного </a:t>
            </a:r>
            <a:r>
              <a:rPr lang="ru-RU" sz="2700" b="1" dirty="0"/>
              <a:t>силового давления</a:t>
            </a:r>
            <a:r>
              <a:rPr lang="ru-RU" sz="2700" dirty="0"/>
              <a:t> на бизнес со стороны </a:t>
            </a:r>
            <a:r>
              <a:rPr lang="ru-RU" sz="2700" b="1" dirty="0"/>
              <a:t>правоохранительных органов.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ru-RU" sz="9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700" dirty="0"/>
              <a:t>Обеспечение </a:t>
            </a:r>
            <a:r>
              <a:rPr lang="ru-RU" sz="2700" b="1" dirty="0"/>
              <a:t>взаимосвязи предпринимателей с Уполномоченным </a:t>
            </a:r>
            <a:r>
              <a:rPr lang="ru-RU" sz="2700" dirty="0"/>
              <a:t>по защите прав предпринимателей с целью защиты их прав.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679634B-4042-4C4D-8B22-67994F739C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621" y="46166"/>
            <a:ext cx="908276" cy="104633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EFEF2AE-B602-4540-8B0E-736522881EDD}"/>
              </a:ext>
            </a:extLst>
          </p:cNvPr>
          <p:cNvSpPr txBox="1"/>
          <p:nvPr/>
        </p:nvSpPr>
        <p:spPr>
          <a:xfrm>
            <a:off x="1187954" y="46166"/>
            <a:ext cx="40370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Уполномоченный по защите </a:t>
            </a:r>
          </a:p>
          <a:p>
            <a:r>
              <a:rPr lang="ru-RU" sz="2400" b="1" dirty="0"/>
              <a:t>прав предпринимателей</a:t>
            </a:r>
          </a:p>
          <a:p>
            <a:r>
              <a:rPr lang="ru-RU" sz="2400" b="1" dirty="0"/>
              <a:t>в Калужской области.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4946909-F81D-4C1E-AB69-E0406FDCF7C4}"/>
              </a:ext>
            </a:extLst>
          </p:cNvPr>
          <p:cNvSpPr txBox="1"/>
          <p:nvPr/>
        </p:nvSpPr>
        <p:spPr>
          <a:xfrm>
            <a:off x="6274191" y="422031"/>
            <a:ext cx="54441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dirty="0">
                <a:solidFill>
                  <a:srgbClr val="7030A0"/>
                </a:solidFill>
              </a:rPr>
              <a:t>О муниципальном инвестиционном стандарте Калужской области.</a:t>
            </a:r>
          </a:p>
        </p:txBody>
      </p:sp>
    </p:spTree>
    <p:extLst>
      <p:ext uri="{BB962C8B-B14F-4D97-AF65-F5344CB8AC3E}">
        <p14:creationId xmlns:p14="http://schemas.microsoft.com/office/powerpoint/2010/main" val="184289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801B4E8-98CD-6DDB-D641-2A41758F943A}"/>
              </a:ext>
            </a:extLst>
          </p:cNvPr>
          <p:cNvSpPr txBox="1"/>
          <p:nvPr/>
        </p:nvSpPr>
        <p:spPr>
          <a:xfrm>
            <a:off x="172465" y="1253028"/>
            <a:ext cx="11847070" cy="5062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700" b="1" dirty="0"/>
              <a:t>Основные пожелания по кандидатурам общественных помощников Уполномоченного по защите прав предпринимателей.</a:t>
            </a:r>
          </a:p>
          <a:p>
            <a:endParaRPr lang="ru-RU" sz="2700" b="1" dirty="0"/>
          </a:p>
          <a:p>
            <a:r>
              <a:rPr lang="ru-RU" sz="2500" dirty="0"/>
              <a:t>1. Человек с активной жизненной позицией, ответственный, обязательный.</a:t>
            </a:r>
          </a:p>
          <a:p>
            <a:endParaRPr lang="ru-RU" sz="2000" dirty="0"/>
          </a:p>
          <a:p>
            <a:r>
              <a:rPr lang="ru-RU" sz="2500" dirty="0"/>
              <a:t>2. Предприниматель или </a:t>
            </a:r>
            <a:r>
              <a:rPr lang="ru-RU" sz="2500" b="1" dirty="0"/>
              <a:t>предприниматель-юрист</a:t>
            </a:r>
            <a:r>
              <a:rPr lang="ru-RU" sz="2500" dirty="0"/>
              <a:t>.</a:t>
            </a:r>
          </a:p>
          <a:p>
            <a:endParaRPr lang="ru-RU" sz="2000" dirty="0"/>
          </a:p>
          <a:p>
            <a:r>
              <a:rPr lang="ru-RU" sz="2500" dirty="0"/>
              <a:t>3. Человек адекватный, с патриотическим настроем, коммуникабельный.</a:t>
            </a:r>
          </a:p>
          <a:p>
            <a:endParaRPr lang="ru-RU" sz="2000" dirty="0"/>
          </a:p>
          <a:p>
            <a:r>
              <a:rPr lang="ru-RU" sz="2500" dirty="0"/>
              <a:t>4. Человек, который может формулировать и доступно излагать свои мысли.</a:t>
            </a:r>
          </a:p>
          <a:p>
            <a:endParaRPr lang="ru-RU" sz="2000" dirty="0"/>
          </a:p>
          <a:p>
            <a:r>
              <a:rPr lang="ru-RU" sz="2500" dirty="0"/>
              <a:t>5. Человек, который не расположен ставить на 1 место только свои собственные </a:t>
            </a:r>
          </a:p>
          <a:p>
            <a:r>
              <a:rPr lang="ru-RU" sz="2500" dirty="0"/>
              <a:t>    интересы.</a:t>
            </a:r>
            <a:endParaRPr lang="ru-RU" sz="2500" i="1" u="sng" dirty="0"/>
          </a:p>
          <a:p>
            <a:endParaRPr lang="ru-RU" sz="1200" b="1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679634B-4042-4C4D-8B22-67994F739C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621" y="46166"/>
            <a:ext cx="908276" cy="104633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EFEF2AE-B602-4540-8B0E-736522881EDD}"/>
              </a:ext>
            </a:extLst>
          </p:cNvPr>
          <p:cNvSpPr txBox="1"/>
          <p:nvPr/>
        </p:nvSpPr>
        <p:spPr>
          <a:xfrm>
            <a:off x="1187954" y="46166"/>
            <a:ext cx="40370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Уполномоченный по защите </a:t>
            </a:r>
          </a:p>
          <a:p>
            <a:r>
              <a:rPr lang="ru-RU" sz="2400" b="1" dirty="0"/>
              <a:t>прав предпринимателей</a:t>
            </a:r>
          </a:p>
          <a:p>
            <a:r>
              <a:rPr lang="ru-RU" sz="2400" b="1" dirty="0"/>
              <a:t>в Калужской области.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4946909-F81D-4C1E-AB69-E0406FDCF7C4}"/>
              </a:ext>
            </a:extLst>
          </p:cNvPr>
          <p:cNvSpPr txBox="1"/>
          <p:nvPr/>
        </p:nvSpPr>
        <p:spPr>
          <a:xfrm>
            <a:off x="6274191" y="422031"/>
            <a:ext cx="54441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dirty="0">
                <a:solidFill>
                  <a:srgbClr val="7030A0"/>
                </a:solidFill>
              </a:rPr>
              <a:t>О муниципальном инвестиционном стандарте Калужской области.</a:t>
            </a:r>
          </a:p>
        </p:txBody>
      </p:sp>
    </p:spTree>
    <p:extLst>
      <p:ext uri="{BB962C8B-B14F-4D97-AF65-F5344CB8AC3E}">
        <p14:creationId xmlns:p14="http://schemas.microsoft.com/office/powerpoint/2010/main" val="313400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801B4E8-98CD-6DDB-D641-2A41758F943A}"/>
              </a:ext>
            </a:extLst>
          </p:cNvPr>
          <p:cNvSpPr txBox="1"/>
          <p:nvPr/>
        </p:nvSpPr>
        <p:spPr>
          <a:xfrm>
            <a:off x="172465" y="1584332"/>
            <a:ext cx="1184707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Требования по Стандарту, раздел 2.3 (Общественный помощник Уполномоченного):</a:t>
            </a:r>
          </a:p>
          <a:p>
            <a:pPr algn="just"/>
            <a:endParaRPr lang="ru-RU" sz="2400" b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b="1" dirty="0"/>
              <a:t>создание условий для работы представительства </a:t>
            </a:r>
            <a:r>
              <a:rPr lang="ru-RU" sz="2400" dirty="0"/>
              <a:t>(общественного помощника) Уполномоченного по защите прав предпринимателей в Калужской области, включение в состав Координационного Совета, предоставление базы данных инвесторов, включение в специально созданные чаты, информирование о проводимых мероприятиях, содействие по вопросам его деятельности;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b="1" dirty="0"/>
              <a:t>размещение контактной информации об общественном помощнике</a:t>
            </a:r>
            <a:r>
              <a:rPr lang="ru-RU" sz="2400" dirty="0"/>
              <a:t> и об Уполномоченном по защите прав предпринимателей в Калужской области, </a:t>
            </a:r>
            <a:r>
              <a:rPr lang="ru-RU" sz="2400" b="1" dirty="0"/>
              <a:t>«горячая линия» для предпринимателей</a:t>
            </a:r>
            <a:r>
              <a:rPr lang="ru-RU" sz="2400" dirty="0"/>
              <a:t>, попавших в ситуацию административного и/или силового давления, ссылку, по которой можно перейти на сайт бизнес-омбудсмена;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400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679634B-4042-4C4D-8B22-67994F739C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621" y="46166"/>
            <a:ext cx="908276" cy="104633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EFEF2AE-B602-4540-8B0E-736522881EDD}"/>
              </a:ext>
            </a:extLst>
          </p:cNvPr>
          <p:cNvSpPr txBox="1"/>
          <p:nvPr/>
        </p:nvSpPr>
        <p:spPr>
          <a:xfrm>
            <a:off x="1187954" y="46166"/>
            <a:ext cx="40370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Уполномоченный по защите </a:t>
            </a:r>
          </a:p>
          <a:p>
            <a:r>
              <a:rPr lang="ru-RU" sz="2400" b="1" dirty="0"/>
              <a:t>прав предпринимателей</a:t>
            </a:r>
          </a:p>
          <a:p>
            <a:r>
              <a:rPr lang="ru-RU" sz="2400" b="1" dirty="0"/>
              <a:t>в Калужской области.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4946909-F81D-4C1E-AB69-E0406FDCF7C4}"/>
              </a:ext>
            </a:extLst>
          </p:cNvPr>
          <p:cNvSpPr txBox="1"/>
          <p:nvPr/>
        </p:nvSpPr>
        <p:spPr>
          <a:xfrm>
            <a:off x="6274191" y="422031"/>
            <a:ext cx="54441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dirty="0">
                <a:solidFill>
                  <a:srgbClr val="7030A0"/>
                </a:solidFill>
              </a:rPr>
              <a:t>О муниципальном инвестиционном стандарте Калужской области.</a:t>
            </a:r>
          </a:p>
        </p:txBody>
      </p:sp>
    </p:spTree>
    <p:extLst>
      <p:ext uri="{BB962C8B-B14F-4D97-AF65-F5344CB8AC3E}">
        <p14:creationId xmlns:p14="http://schemas.microsoft.com/office/powerpoint/2010/main" val="15838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801B4E8-98CD-6DDB-D641-2A41758F943A}"/>
              </a:ext>
            </a:extLst>
          </p:cNvPr>
          <p:cNvSpPr txBox="1"/>
          <p:nvPr/>
        </p:nvSpPr>
        <p:spPr>
          <a:xfrm>
            <a:off x="172465" y="1246495"/>
            <a:ext cx="1184707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Статья 10. Общественные помощники Уполномоченного (</a:t>
            </a:r>
            <a:r>
              <a:rPr lang="ru-RU" sz="2400" dirty="0"/>
              <a:t>Закон Калужской области от 1 июля 2013 г. N 448-ОЗ «Об Уполномоченном по защите прав предпринимателей в Калужской области»</a:t>
            </a:r>
            <a:r>
              <a:rPr lang="ru-RU" sz="2400" b="1" dirty="0"/>
              <a:t>)</a:t>
            </a:r>
          </a:p>
          <a:p>
            <a:endParaRPr lang="ru-RU" dirty="0"/>
          </a:p>
          <a:p>
            <a:pPr marL="457200" indent="-457200">
              <a:buAutoNum type="arabicPeriod"/>
            </a:pPr>
            <a:r>
              <a:rPr lang="ru-RU" sz="2400" dirty="0"/>
              <a:t>… осуществляют свою деятельность на общественных началах, назначаются Уполномоченным </a:t>
            </a:r>
            <a:r>
              <a:rPr lang="ru-RU" sz="2400" b="1" dirty="0"/>
              <a:t>с учетом мнения общественных организаций предпринимателей, представительных органов муниципальных районов и городских округов</a:t>
            </a:r>
            <a:r>
              <a:rPr lang="ru-RU" sz="2400" dirty="0"/>
              <a:t>.</a:t>
            </a:r>
          </a:p>
          <a:p>
            <a:pPr marL="457200" indent="-457200">
              <a:buAutoNum type="arabicPeriod"/>
            </a:pPr>
            <a:endParaRPr lang="ru-RU" sz="1600" dirty="0"/>
          </a:p>
          <a:p>
            <a:pPr marL="457200" indent="-457200">
              <a:buFont typeface="+mj-lt"/>
              <a:buAutoNum type="arabicPeriod"/>
            </a:pPr>
            <a:r>
              <a:rPr lang="ru-RU" sz="2400" dirty="0"/>
              <a:t>Положение об общественных помощниках утверждается Уполномоченным.</a:t>
            </a:r>
          </a:p>
          <a:p>
            <a:endParaRPr lang="ru-RU" sz="1600" dirty="0"/>
          </a:p>
          <a:p>
            <a:pPr marL="457200" indent="-457200">
              <a:buFont typeface="+mj-lt"/>
              <a:buAutoNum type="arabicPeriod" startAt="3"/>
            </a:pPr>
            <a:r>
              <a:rPr lang="ru-RU" sz="2400" dirty="0"/>
              <a:t>Общественными помощниками Уполномоченного не могут быть государственные и муниципальные служащие, …</a:t>
            </a:r>
          </a:p>
          <a:p>
            <a:pPr marL="457200" indent="-457200">
              <a:buFont typeface="+mj-lt"/>
              <a:buAutoNum type="arabicPeriod" startAt="3"/>
            </a:pPr>
            <a:endParaRPr lang="ru-RU" sz="1400" dirty="0"/>
          </a:p>
          <a:p>
            <a:pPr marL="457200" indent="-457200">
              <a:buFont typeface="+mj-lt"/>
              <a:buAutoNum type="arabicPeriod" startAt="4"/>
            </a:pPr>
            <a:r>
              <a:rPr lang="ru-RU" sz="2400" dirty="0"/>
              <a:t>Общественным помощникам Уполномоченного выдается удостоверение по форме, утвержденной Уполномоченным.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679634B-4042-4C4D-8B22-67994F739C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621" y="46166"/>
            <a:ext cx="908276" cy="104633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EFEF2AE-B602-4540-8B0E-736522881EDD}"/>
              </a:ext>
            </a:extLst>
          </p:cNvPr>
          <p:cNvSpPr txBox="1"/>
          <p:nvPr/>
        </p:nvSpPr>
        <p:spPr>
          <a:xfrm>
            <a:off x="1187954" y="46166"/>
            <a:ext cx="40370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Уполномоченный по защите </a:t>
            </a:r>
          </a:p>
          <a:p>
            <a:r>
              <a:rPr lang="ru-RU" sz="2400" b="1" dirty="0"/>
              <a:t>прав предпринимателей</a:t>
            </a:r>
          </a:p>
          <a:p>
            <a:r>
              <a:rPr lang="ru-RU" sz="2400" b="1" dirty="0"/>
              <a:t>в Калужской области.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4946909-F81D-4C1E-AB69-E0406FDCF7C4}"/>
              </a:ext>
            </a:extLst>
          </p:cNvPr>
          <p:cNvSpPr txBox="1"/>
          <p:nvPr/>
        </p:nvSpPr>
        <p:spPr>
          <a:xfrm>
            <a:off x="6274191" y="422031"/>
            <a:ext cx="54441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dirty="0">
                <a:solidFill>
                  <a:srgbClr val="7030A0"/>
                </a:solidFill>
              </a:rPr>
              <a:t>О муниципальном инвестиционном стандарте Калужской области.</a:t>
            </a:r>
          </a:p>
        </p:txBody>
      </p:sp>
    </p:spTree>
    <p:extLst>
      <p:ext uri="{BB962C8B-B14F-4D97-AF65-F5344CB8AC3E}">
        <p14:creationId xmlns:p14="http://schemas.microsoft.com/office/powerpoint/2010/main" val="5617749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801B4E8-98CD-6DDB-D641-2A41758F943A}"/>
              </a:ext>
            </a:extLst>
          </p:cNvPr>
          <p:cNvSpPr txBox="1"/>
          <p:nvPr/>
        </p:nvSpPr>
        <p:spPr>
          <a:xfrm>
            <a:off x="158621" y="1240566"/>
            <a:ext cx="1184707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b="1" dirty="0"/>
          </a:p>
          <a:p>
            <a:endParaRPr lang="ru-RU" sz="1600" dirty="0"/>
          </a:p>
          <a:p>
            <a:r>
              <a:rPr lang="ru-RU" sz="2400" i="1" u="sng" dirty="0"/>
              <a:t>Республика Башкирия</a:t>
            </a:r>
          </a:p>
          <a:p>
            <a:endParaRPr lang="ru-RU" sz="1600" i="1" u="sng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/>
              <a:t>«Предпринимательский час» проводится не реже 1 раза в месяц</a:t>
            </a:r>
            <a:r>
              <a:rPr lang="ru-RU" sz="2400" dirty="0"/>
              <a:t>, повестку формируют </a:t>
            </a:r>
            <a:r>
              <a:rPr lang="ru-RU" sz="2400" dirty="0" err="1"/>
              <a:t>Минэк</a:t>
            </a:r>
            <a:r>
              <a:rPr lang="ru-RU" sz="2400" dirty="0"/>
              <a:t>, Агентство, Уполномоченный по защите прав, </a:t>
            </a:r>
            <a:r>
              <a:rPr lang="ru-RU" sz="2400" dirty="0" err="1"/>
              <a:t>инвеступолномоченные</a:t>
            </a:r>
            <a:r>
              <a:rPr lang="ru-RU" sz="2400" dirty="0"/>
              <a:t> МО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/>
              <a:t>Координационный совет в МО проводится не реже 1 раза в квартал</a:t>
            </a:r>
            <a:r>
              <a:rPr lang="ru-RU" sz="24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/>
              <a:t>Ежегодно проводится «Неделя бизнеса»</a:t>
            </a:r>
            <a:r>
              <a:rPr lang="ru-RU" sz="2400" dirty="0"/>
              <a:t> Республики Башкортостан в очном формате.</a:t>
            </a:r>
          </a:p>
          <a:p>
            <a:r>
              <a:rPr lang="ru-RU" sz="2400" dirty="0"/>
              <a:t>     </a:t>
            </a:r>
          </a:p>
          <a:p>
            <a:r>
              <a:rPr lang="ru-RU" sz="2400" dirty="0"/>
              <a:t>     Принято считать, что меньшая периодичность приведет к тому, что проект будет </a:t>
            </a:r>
          </a:p>
          <a:p>
            <a:r>
              <a:rPr lang="ru-RU" sz="2400" dirty="0"/>
              <a:t>     не эффективным.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679634B-4042-4C4D-8B22-67994F739C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621" y="46166"/>
            <a:ext cx="908276" cy="104633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EFEF2AE-B602-4540-8B0E-736522881EDD}"/>
              </a:ext>
            </a:extLst>
          </p:cNvPr>
          <p:cNvSpPr txBox="1"/>
          <p:nvPr/>
        </p:nvSpPr>
        <p:spPr>
          <a:xfrm>
            <a:off x="1187954" y="46166"/>
            <a:ext cx="40370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Уполномоченный по защите </a:t>
            </a:r>
          </a:p>
          <a:p>
            <a:r>
              <a:rPr lang="ru-RU" sz="2400" b="1" dirty="0"/>
              <a:t>прав предпринимателей</a:t>
            </a:r>
          </a:p>
          <a:p>
            <a:r>
              <a:rPr lang="ru-RU" sz="2400" b="1" dirty="0"/>
              <a:t>в Калужской области.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5D2E479-AD6E-44F0-9C05-3D89830979BD}"/>
              </a:ext>
            </a:extLst>
          </p:cNvPr>
          <p:cNvSpPr txBox="1"/>
          <p:nvPr/>
        </p:nvSpPr>
        <p:spPr>
          <a:xfrm>
            <a:off x="3856384" y="1394561"/>
            <a:ext cx="86131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/>
              <a:t>Периодичность мероприятий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1BC7193-B5AF-4867-8A69-7926316712DA}"/>
              </a:ext>
            </a:extLst>
          </p:cNvPr>
          <p:cNvSpPr txBox="1"/>
          <p:nvPr/>
        </p:nvSpPr>
        <p:spPr>
          <a:xfrm>
            <a:off x="5546517" y="261503"/>
            <a:ext cx="63441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dirty="0">
                <a:solidFill>
                  <a:srgbClr val="7030A0"/>
                </a:solidFill>
              </a:rPr>
              <a:t>Из опыта внедрения Муниципального инвестиционного стандарта в других регионах.</a:t>
            </a:r>
          </a:p>
        </p:txBody>
      </p:sp>
    </p:spTree>
    <p:extLst>
      <p:ext uri="{BB962C8B-B14F-4D97-AF65-F5344CB8AC3E}">
        <p14:creationId xmlns:p14="http://schemas.microsoft.com/office/powerpoint/2010/main" val="11071310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693</TotalTime>
  <Words>586</Words>
  <Application>Microsoft Office PowerPoint</Application>
  <PresentationFormat>Широкоэкранный</PresentationFormat>
  <Paragraphs>84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NoName</dc:creator>
  <cp:lastModifiedBy>NoName</cp:lastModifiedBy>
  <cp:revision>14</cp:revision>
  <dcterms:created xsi:type="dcterms:W3CDTF">2025-12-11T13:00:39Z</dcterms:created>
  <dcterms:modified xsi:type="dcterms:W3CDTF">2026-02-13T06:51:55Z</dcterms:modified>
</cp:coreProperties>
</file>