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91" r:id="rId4"/>
    <p:sldId id="292" r:id="rId5"/>
    <p:sldId id="293" r:id="rId6"/>
    <p:sldId id="294" r:id="rId7"/>
    <p:sldId id="295" r:id="rId8"/>
    <p:sldId id="297" r:id="rId9"/>
    <p:sldId id="296" r:id="rId10"/>
    <p:sldId id="298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9" autoAdjust="0"/>
    <p:restoredTop sz="94660"/>
  </p:normalViewPr>
  <p:slideViewPr>
    <p:cSldViewPr snapToGrid="0">
      <p:cViewPr varScale="1">
        <p:scale>
          <a:sx n="68" d="100"/>
          <a:sy n="68" d="100"/>
        </p:scale>
        <p:origin x="8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4D4EF3-553E-4249-174D-2721C9B03D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6F056FB-599D-E77B-4F18-B71BD674C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007AB6A-CCFD-33DE-CAC6-96EDEC489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A575-5923-4A32-BB55-2D24A0B845CF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454358-37C3-17AB-2B41-D4C381FC3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313769-08F4-2C52-616E-D4072FA2A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AC3-B0BD-4D3E-B01E-3A2E75A43E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983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FCA361-88A5-9722-CB8F-918D248D0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F66874D-FF04-4C28-A318-6103BA796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4E0485-3D55-842A-2F2C-6BEEA5D39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A575-5923-4A32-BB55-2D24A0B845CF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CEC31D-339B-B990-7E92-EB3317ED7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6C41E6-EFB0-1D2B-A98F-0AA586389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AC3-B0BD-4D3E-B01E-3A2E75A43E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963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7A39A12-952C-E881-0386-F2B422518C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CC2D3CA-D505-D083-16DF-661B157CE4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2DE4C2-2B7E-43F1-DA2E-47A01245C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A575-5923-4A32-BB55-2D24A0B845CF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7741FA-C522-CEBB-F68F-AF20B4616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7220E6-9228-0743-8A9B-5BE8BA4AF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AC3-B0BD-4D3E-B01E-3A2E75A43E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710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D7E82A-29E5-4112-1B06-B58415E6A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A9C844-6392-F11B-13A6-C0B973F2A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507148-7EEE-79F9-5111-DE978656B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A575-5923-4A32-BB55-2D24A0B845CF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D67AD7-26FF-1DF7-1551-3B6FFE5E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6E5A46-E661-8C90-1A44-6CD920CAD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AC3-B0BD-4D3E-B01E-3A2E75A43E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087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299D88-5069-3BB7-9CFE-A8BDF0BB3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C71487C-3FD4-0BE3-0C09-5501C136B1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B9A058-8895-D4F5-034B-6DAE5D16D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A575-5923-4A32-BB55-2D24A0B845CF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0F8AB5-509D-F575-7267-D2B0EDB7D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6B7776-39D9-CE87-B6FA-EC3663AEC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AC3-B0BD-4D3E-B01E-3A2E75A43E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984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A4310-57D9-F805-3A3B-31DF080A9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3EBB2D-EA59-C3D4-187B-0168D077F8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40A5336-38B4-364F-61A6-F94A346163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9DB82C0-1202-139A-FC2C-7F508F2F0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A575-5923-4A32-BB55-2D24A0B845CF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E8109CC-DB5C-B6C8-41D2-EC5C2518B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7F79828-5370-233E-9C5F-0B885205F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AC3-B0BD-4D3E-B01E-3A2E75A43E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045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36E123-E79B-CFC5-A5D3-BF4F3E145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5C92B4-B0FA-FF5E-2167-0446E0B8C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4755383-FEBD-26CF-C295-62031276DA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D05B0C3-92E2-ACB7-BD90-FC0A2838E5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29BBD1A-AC45-CB53-DBB8-D20464B0DB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7C166B4-241E-5F96-859B-1D4235611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A575-5923-4A32-BB55-2D24A0B845CF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2217869-C86B-D455-77F0-889154E1F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E3957D7-E734-3642-AFDD-AB5021C88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AC3-B0BD-4D3E-B01E-3A2E75A43E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878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4EB650-11FF-701D-F713-E84AB2E21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0DFAFCD-D225-E4E9-000E-2F5104FC1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A575-5923-4A32-BB55-2D24A0B845CF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A473630-45BA-A695-A42F-BEA2D6FD8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FD75447-DA36-1A79-24E0-304A983BC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AC3-B0BD-4D3E-B01E-3A2E75A43E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376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98286E1-1D7A-49C6-69CE-D28FED921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A575-5923-4A32-BB55-2D24A0B845CF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808B54E-D4F4-EF50-BE75-C07FD5950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0E8973B-E9F3-5447-5EC0-21C1F4945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AC3-B0BD-4D3E-B01E-3A2E75A43E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55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80F228-BB51-F881-3D78-7ED3109C2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5A665A-F9B8-0A2A-1FBE-7F3DD3683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F3C1F0A-E410-5AB7-34C4-DF159CF5FE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CBEEF9-3F85-3819-6B04-BC6AF8086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A575-5923-4A32-BB55-2D24A0B845CF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6866F77-36F9-E518-92BB-E9F7E1612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4EF8ED3-F0AB-9DAE-7B55-EE03EDB20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AC3-B0BD-4D3E-B01E-3A2E75A43E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68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80B209-177E-6759-4A45-B8DD6E935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C4642CF-9550-7CBD-4688-E618BC87F1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442C702-38D5-25D4-0B9F-2FC81BB8C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9410C23-F15B-E789-8399-8B75D6485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3A575-5923-4A32-BB55-2D24A0B845CF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85AB82E-7507-6D31-8B0A-7955823C5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9F81657-A7D9-3CB8-A1B9-AE211FE86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AC3-B0BD-4D3E-B01E-3A2E75A43E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33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59C46D-53EC-74FE-722B-9D6565F90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5F3BC2A-9E08-1240-71CF-E125F3124D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EA7087-B055-4B94-833F-7A709C5285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3A575-5923-4A32-BB55-2D24A0B845CF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E2EB5A-09E8-5F8D-0B33-25FC3FDB0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B02B4E-98BE-EE61-703C-7633740E9C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10AC3-B0BD-4D3E-B01E-3A2E75A43E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20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801B4E8-98CD-6DDB-D641-2A41758F943A}"/>
              </a:ext>
            </a:extLst>
          </p:cNvPr>
          <p:cNvSpPr txBox="1"/>
          <p:nvPr/>
        </p:nvSpPr>
        <p:spPr>
          <a:xfrm>
            <a:off x="810208" y="2551837"/>
            <a:ext cx="105715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Из практики  работы Уполномоченного…Новые риски предпринимателей на старый лад.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679634B-4042-4C4D-8B22-67994F739C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21" y="46166"/>
            <a:ext cx="908276" cy="104633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EFEF2AE-B602-4540-8B0E-736522881EDD}"/>
              </a:ext>
            </a:extLst>
          </p:cNvPr>
          <p:cNvSpPr txBox="1"/>
          <p:nvPr/>
        </p:nvSpPr>
        <p:spPr>
          <a:xfrm>
            <a:off x="1187954" y="46166"/>
            <a:ext cx="4037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Уполномоченный по защите </a:t>
            </a:r>
          </a:p>
          <a:p>
            <a:r>
              <a:rPr lang="ru-RU" sz="2400" b="1" dirty="0"/>
              <a:t>прав предпринимателей</a:t>
            </a:r>
          </a:p>
          <a:p>
            <a:r>
              <a:rPr lang="ru-RU" sz="2400" b="1" dirty="0"/>
              <a:t>в Калужской области.</a:t>
            </a:r>
          </a:p>
        </p:txBody>
      </p:sp>
    </p:spTree>
    <p:extLst>
      <p:ext uri="{BB962C8B-B14F-4D97-AF65-F5344CB8AC3E}">
        <p14:creationId xmlns:p14="http://schemas.microsoft.com/office/powerpoint/2010/main" val="1478380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F31D21-2735-6DDE-4456-34B14B468F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141AD79-1F71-7174-94B2-06EF7DBC55D6}"/>
              </a:ext>
            </a:extLst>
          </p:cNvPr>
          <p:cNvSpPr txBox="1"/>
          <p:nvPr/>
        </p:nvSpPr>
        <p:spPr>
          <a:xfrm>
            <a:off x="0" y="3003726"/>
            <a:ext cx="11742647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Спасибо за внимание!</a:t>
            </a:r>
          </a:p>
          <a:p>
            <a:pPr algn="ctr"/>
            <a:endParaRPr lang="ru-RU" sz="3600" b="1" dirty="0"/>
          </a:p>
          <a:p>
            <a:pPr algn="ctr"/>
            <a:endParaRPr lang="ru-RU" sz="3600" b="1" dirty="0"/>
          </a:p>
          <a:p>
            <a:pPr algn="ctr"/>
            <a:r>
              <a:rPr lang="ru-RU" sz="3200" dirty="0"/>
              <a:t>Косинский Анатолий Аскольдович, тел.: 8-903-814-50-00</a:t>
            </a:r>
          </a:p>
          <a:p>
            <a:pPr algn="ctr"/>
            <a:r>
              <a:rPr lang="ru-RU" sz="3200" dirty="0"/>
              <a:t>Сайт: </a:t>
            </a:r>
            <a:r>
              <a:rPr lang="en-US" sz="3200" dirty="0"/>
              <a:t>https://ombudsmanbiznes40.ru/</a:t>
            </a:r>
            <a:endParaRPr lang="ru-RU" sz="28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A6C9C4A-4791-FA3C-F664-460BD21A4B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21" y="46166"/>
            <a:ext cx="908276" cy="104633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333405F-DB2C-B263-09B9-89E1A7305296}"/>
              </a:ext>
            </a:extLst>
          </p:cNvPr>
          <p:cNvSpPr txBox="1"/>
          <p:nvPr/>
        </p:nvSpPr>
        <p:spPr>
          <a:xfrm>
            <a:off x="1187954" y="46166"/>
            <a:ext cx="4037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Уполномоченный по защите </a:t>
            </a:r>
          </a:p>
          <a:p>
            <a:r>
              <a:rPr lang="ru-RU" sz="2400" b="1" dirty="0"/>
              <a:t>прав предпринимателей</a:t>
            </a:r>
          </a:p>
          <a:p>
            <a:r>
              <a:rPr lang="ru-RU" sz="2400" b="1" dirty="0"/>
              <a:t>в Калужской области.</a:t>
            </a:r>
          </a:p>
        </p:txBody>
      </p:sp>
    </p:spTree>
    <p:extLst>
      <p:ext uri="{BB962C8B-B14F-4D97-AF65-F5344CB8AC3E}">
        <p14:creationId xmlns:p14="http://schemas.microsoft.com/office/powerpoint/2010/main" val="110248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801B4E8-98CD-6DDB-D641-2A41758F943A}"/>
              </a:ext>
            </a:extLst>
          </p:cNvPr>
          <p:cNvSpPr txBox="1"/>
          <p:nvPr/>
        </p:nvSpPr>
        <p:spPr>
          <a:xfrm>
            <a:off x="397939" y="1246495"/>
            <a:ext cx="1106292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Конфликтная ситуация на парковке.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Инициирование проверок деятельности.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Проверки деятельности выявили нарушения (пожарная безопасность, претензии по лицензии на ведение образовательной деятельности, санитарные требования).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Рассмотрение в суде первой инстанции заявления Прокуратуры о прекращении деятельности.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Уполномоченный вступил в дело в процессе судебного разбирательства.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Районный суд вынес решение о прекращении деятельности.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Областной суд отменил решение районного суда на основании аргументов Уполномоченного.</a:t>
            </a:r>
            <a:endParaRPr lang="ru-RU" sz="32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679634B-4042-4C4D-8B22-67994F739C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21" y="46166"/>
            <a:ext cx="908276" cy="104633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EFEF2AE-B602-4540-8B0E-736522881EDD}"/>
              </a:ext>
            </a:extLst>
          </p:cNvPr>
          <p:cNvSpPr txBox="1"/>
          <p:nvPr/>
        </p:nvSpPr>
        <p:spPr>
          <a:xfrm>
            <a:off x="1187954" y="46166"/>
            <a:ext cx="4037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Уполномоченный по защите </a:t>
            </a:r>
          </a:p>
          <a:p>
            <a:r>
              <a:rPr lang="ru-RU" sz="2400" b="1" dirty="0"/>
              <a:t>прав предпринимателей</a:t>
            </a:r>
          </a:p>
          <a:p>
            <a:r>
              <a:rPr lang="ru-RU" sz="2400" b="1" dirty="0"/>
              <a:t>в Калужской области.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946909-F81D-4C1E-AB69-E0406FDCF7C4}"/>
              </a:ext>
            </a:extLst>
          </p:cNvPr>
          <p:cNvSpPr txBox="1"/>
          <p:nvPr/>
        </p:nvSpPr>
        <p:spPr>
          <a:xfrm>
            <a:off x="6274191" y="422031"/>
            <a:ext cx="5444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rgbClr val="7030A0"/>
                </a:solidFill>
              </a:rPr>
              <a:t>Частный центр образования для детей</a:t>
            </a:r>
          </a:p>
        </p:txBody>
      </p:sp>
    </p:spTree>
    <p:extLst>
      <p:ext uri="{BB962C8B-B14F-4D97-AF65-F5344CB8AC3E}">
        <p14:creationId xmlns:p14="http://schemas.microsoft.com/office/powerpoint/2010/main" val="123044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801B4E8-98CD-6DDB-D641-2A41758F943A}"/>
              </a:ext>
            </a:extLst>
          </p:cNvPr>
          <p:cNvSpPr txBox="1"/>
          <p:nvPr/>
        </p:nvSpPr>
        <p:spPr>
          <a:xfrm>
            <a:off x="158621" y="1253028"/>
            <a:ext cx="1174264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600" dirty="0"/>
              <a:t>Инвестор профинансировал строительство, оснащение и запуск в эксплуатацию предприятия по доработке и калибровке натуральных оболочек, получаемых из кишечного сырья домашних животных.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600" dirty="0"/>
              <a:t>В сложном процессе мероприятий по вводу в эксплуатацию районная ветеринарная станция отказала в заключении договора оказания </a:t>
            </a:r>
            <a:r>
              <a:rPr lang="ru-RU" sz="2600"/>
              <a:t>ветеринарных услуг.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600" dirty="0"/>
              <a:t>Ветеринарная станция основывалась на том, что санитарно-защитная зона предприятия не соответствует требованиям законодательства.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600" dirty="0"/>
              <a:t>Без заключения договора на сопровождение продукции предприятия в части ветеринарно-санитарной экспертизы и выдачи необходимых сопроводительных документов запуск предприятия был невозможен.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600" dirty="0"/>
              <a:t>Спор решился с участием Уполномоченного в досудебном порядке во взаимодействии с органами Прокуратуры, предприятие запустило производственный процесс.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679634B-4042-4C4D-8B22-67994F739C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21" y="46166"/>
            <a:ext cx="908276" cy="104633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EFEF2AE-B602-4540-8B0E-736522881EDD}"/>
              </a:ext>
            </a:extLst>
          </p:cNvPr>
          <p:cNvSpPr txBox="1"/>
          <p:nvPr/>
        </p:nvSpPr>
        <p:spPr>
          <a:xfrm>
            <a:off x="1187954" y="46166"/>
            <a:ext cx="4037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Уполномоченный по защите </a:t>
            </a:r>
          </a:p>
          <a:p>
            <a:r>
              <a:rPr lang="ru-RU" sz="2400" b="1" dirty="0"/>
              <a:t>прав предпринимателей</a:t>
            </a:r>
          </a:p>
          <a:p>
            <a:r>
              <a:rPr lang="ru-RU" sz="2400" b="1" dirty="0"/>
              <a:t>в Калужской области.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946909-F81D-4C1E-AB69-E0406FDCF7C4}"/>
              </a:ext>
            </a:extLst>
          </p:cNvPr>
          <p:cNvSpPr txBox="1"/>
          <p:nvPr/>
        </p:nvSpPr>
        <p:spPr>
          <a:xfrm>
            <a:off x="6274191" y="422031"/>
            <a:ext cx="54441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rgbClr val="7030A0"/>
                </a:solidFill>
              </a:rPr>
              <a:t>Агропредприятие по доработке и калибровки натуральных оболочек</a:t>
            </a:r>
          </a:p>
        </p:txBody>
      </p:sp>
    </p:spTree>
    <p:extLst>
      <p:ext uri="{BB962C8B-B14F-4D97-AF65-F5344CB8AC3E}">
        <p14:creationId xmlns:p14="http://schemas.microsoft.com/office/powerpoint/2010/main" val="1184702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801B4E8-98CD-6DDB-D641-2A41758F943A}"/>
              </a:ext>
            </a:extLst>
          </p:cNvPr>
          <p:cNvSpPr txBox="1"/>
          <p:nvPr/>
        </p:nvSpPr>
        <p:spPr>
          <a:xfrm>
            <a:off x="158621" y="1246495"/>
            <a:ext cx="1174264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Администрация района выступила заказчиком проведения комплексных кадастровых работ в отдельной части территории муниципального образования.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Координаты земельного участка одного из предпринимателей меняются и Администрация уточняет его границы. Оказывается, что предприниматель использует часть земельного участка муниципального образования.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Администрация обращается в районный суд с иском об освобождении «самовольно занятого земельного участка».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С участием Уполномоченного дело из районного суда переводится в Арбитражный суд.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С участием Уполномоченного права предпринимателя защищаются в Арбитражном суде. Процесс не завершен.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679634B-4042-4C4D-8B22-67994F739C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21" y="46166"/>
            <a:ext cx="908276" cy="104633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EFEF2AE-B602-4540-8B0E-736522881EDD}"/>
              </a:ext>
            </a:extLst>
          </p:cNvPr>
          <p:cNvSpPr txBox="1"/>
          <p:nvPr/>
        </p:nvSpPr>
        <p:spPr>
          <a:xfrm>
            <a:off x="1187954" y="46166"/>
            <a:ext cx="4037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Уполномоченный по защите </a:t>
            </a:r>
          </a:p>
          <a:p>
            <a:r>
              <a:rPr lang="ru-RU" sz="2400" b="1" dirty="0"/>
              <a:t>прав предпринимателей</a:t>
            </a:r>
          </a:p>
          <a:p>
            <a:r>
              <a:rPr lang="ru-RU" sz="2400" b="1" dirty="0"/>
              <a:t>в Калужской области.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946909-F81D-4C1E-AB69-E0406FDCF7C4}"/>
              </a:ext>
            </a:extLst>
          </p:cNvPr>
          <p:cNvSpPr txBox="1"/>
          <p:nvPr/>
        </p:nvSpPr>
        <p:spPr>
          <a:xfrm>
            <a:off x="7413674" y="422031"/>
            <a:ext cx="43047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rgbClr val="7030A0"/>
                </a:solidFill>
              </a:rPr>
              <a:t>Последствия комплексных кадастровых работ</a:t>
            </a:r>
          </a:p>
        </p:txBody>
      </p:sp>
    </p:spTree>
    <p:extLst>
      <p:ext uri="{BB962C8B-B14F-4D97-AF65-F5344CB8AC3E}">
        <p14:creationId xmlns:p14="http://schemas.microsoft.com/office/powerpoint/2010/main" val="102242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F34277-79CD-8681-1E0D-15895EE80A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916ED4F-D430-E313-5B8C-B8AC3CAE7092}"/>
              </a:ext>
            </a:extLst>
          </p:cNvPr>
          <p:cNvSpPr txBox="1"/>
          <p:nvPr/>
        </p:nvSpPr>
        <p:spPr>
          <a:xfrm>
            <a:off x="158621" y="1510828"/>
            <a:ext cx="1174264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Предприниматель построил гостиницу, но ввод в эксплуатацию оспорила Прокуратура.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Оказалось, что разрешение на строительство ранее было получено, но не подкреплено всеми необходимыми документами.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Уполномоченный вступил в процедуру на досудебном этапе, предложил способ решения проблемы в судебном порядке и в последующих судебных разбирательствах помог предпринимателю выиграть спор с Администрацией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В результате предприниматель смог оформить право собственности на здание гостиницы и осуществлять предпринимательскую деятельность.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5DCF37F-6D42-66E4-7029-E6EC0ED492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21" y="46166"/>
            <a:ext cx="908276" cy="104633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C74545D-4713-2FD3-61C7-6803FAE417FB}"/>
              </a:ext>
            </a:extLst>
          </p:cNvPr>
          <p:cNvSpPr txBox="1"/>
          <p:nvPr/>
        </p:nvSpPr>
        <p:spPr>
          <a:xfrm>
            <a:off x="1187954" y="46166"/>
            <a:ext cx="4037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Уполномоченный по защите </a:t>
            </a:r>
          </a:p>
          <a:p>
            <a:r>
              <a:rPr lang="ru-RU" sz="2400" b="1" dirty="0"/>
              <a:t>прав предпринимателей</a:t>
            </a:r>
          </a:p>
          <a:p>
            <a:r>
              <a:rPr lang="ru-RU" sz="2400" b="1" dirty="0"/>
              <a:t>в Калужской области.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936429-9139-5BD0-6C3D-4849E6CA1BC8}"/>
              </a:ext>
            </a:extLst>
          </p:cNvPr>
          <p:cNvSpPr txBox="1"/>
          <p:nvPr/>
        </p:nvSpPr>
        <p:spPr>
          <a:xfrm>
            <a:off x="7044612" y="422031"/>
            <a:ext cx="4673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rgbClr val="7030A0"/>
                </a:solidFill>
              </a:rPr>
              <a:t>Гостиница – ввод в эксплуатацию</a:t>
            </a:r>
          </a:p>
        </p:txBody>
      </p:sp>
    </p:spTree>
    <p:extLst>
      <p:ext uri="{BB962C8B-B14F-4D97-AF65-F5344CB8AC3E}">
        <p14:creationId xmlns:p14="http://schemas.microsoft.com/office/powerpoint/2010/main" val="327242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9BAC97-1322-6AB2-9CDD-AFE873BAB5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4A7B4ED-0A44-0AD4-2867-2A477D88751E}"/>
              </a:ext>
            </a:extLst>
          </p:cNvPr>
          <p:cNvSpPr txBox="1"/>
          <p:nvPr/>
        </p:nvSpPr>
        <p:spPr>
          <a:xfrm>
            <a:off x="158621" y="1246495"/>
            <a:ext cx="1174264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400" dirty="0"/>
              <a:t>Предприниматель выкупил земли сельхозназначения для выращивания овощей.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400" dirty="0"/>
              <a:t>Проезд к земельному участку возможно было организовать через узкую лесополосу (лесной фонд).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400" dirty="0"/>
              <a:t>Предпринимателю предоставлен участок лесного фонда в аренду для строительства проезда (линейный объект) к его земельному участку.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400" dirty="0"/>
              <a:t>Арендовав участок, предприниматель получил разрешение на строительство проезда к земельному участку с автодороги через лесополосу.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400" dirty="0"/>
              <a:t>Необходимая часть деревьев была вырублена с выполнением обязательств посадки деревьев в другом месте.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400" dirty="0"/>
              <a:t>Надзорные органы оспорили действия органа власти, который предоставил участок в аренду, аргументируя тем, что не были проведены торги.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400" dirty="0"/>
              <a:t>Законодательство устанавливает, что если объект «линейный», то процедура торгов не проводится, но вопрос о линейности объекта оказался спорным.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400" dirty="0"/>
              <a:t>Уполномоченный разбирается в создавшейся ситуации.</a:t>
            </a:r>
            <a:endParaRPr lang="ru-RU" sz="28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01F5A63-FB95-EC1A-2249-CF792BAC27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21" y="46166"/>
            <a:ext cx="908276" cy="104633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0F1C728-C09F-B46B-F141-D961525574FE}"/>
              </a:ext>
            </a:extLst>
          </p:cNvPr>
          <p:cNvSpPr txBox="1"/>
          <p:nvPr/>
        </p:nvSpPr>
        <p:spPr>
          <a:xfrm>
            <a:off x="1187954" y="46166"/>
            <a:ext cx="4037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Уполномоченный по защите </a:t>
            </a:r>
          </a:p>
          <a:p>
            <a:r>
              <a:rPr lang="ru-RU" sz="2400" b="1" dirty="0"/>
              <a:t>прав предпринимателей</a:t>
            </a:r>
          </a:p>
          <a:p>
            <a:r>
              <a:rPr lang="ru-RU" sz="2400" b="1" dirty="0"/>
              <a:t>в Калужской области.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46F71B-45E9-68D0-84A8-DFB43965963A}"/>
              </a:ext>
            </a:extLst>
          </p:cNvPr>
          <p:cNvSpPr txBox="1"/>
          <p:nvPr/>
        </p:nvSpPr>
        <p:spPr>
          <a:xfrm>
            <a:off x="5477069" y="422031"/>
            <a:ext cx="6241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rgbClr val="7030A0"/>
                </a:solidFill>
              </a:rPr>
              <a:t>Линейный объект на участке лесного фонда.</a:t>
            </a:r>
          </a:p>
        </p:txBody>
      </p:sp>
    </p:spTree>
    <p:extLst>
      <p:ext uri="{BB962C8B-B14F-4D97-AF65-F5344CB8AC3E}">
        <p14:creationId xmlns:p14="http://schemas.microsoft.com/office/powerpoint/2010/main" val="1885169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21B6E6-6BEB-1FA7-E0A9-2F2D8E9165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9E69A1E-ACB4-0BEF-3C76-4B50BCA998B2}"/>
              </a:ext>
            </a:extLst>
          </p:cNvPr>
          <p:cNvSpPr txBox="1"/>
          <p:nvPr/>
        </p:nvSpPr>
        <p:spPr>
          <a:xfrm>
            <a:off x="224676" y="1246495"/>
            <a:ext cx="1174264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Орган местного самоуправления организовал рейды по проверкам исполнения правил благоустройства в городе.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В состав рейдовых групп входили представители Администрации, правоохранительных органов и общественности.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Акцент в проведении контроля был сделан на невыполнение правил благоустройства предпринимателями, осуществляющими розничную торговлю. Сложилась практика применения к ним штрафных санкций.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В результате работы Уполномоченного во взаимодействии с органами Прокуратуры рейдовые </a:t>
            </a:r>
            <a:r>
              <a:rPr lang="ru-RU" sz="2800" dirty="0" err="1"/>
              <a:t>внепроцессуальные</a:t>
            </a:r>
            <a:r>
              <a:rPr lang="ru-RU" sz="2800" dirty="0"/>
              <a:t> проверки предпринимателей прекратились.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Дальнейший контроль осуществляется в соответствии с законодательством и основной мерой воздействия является предупреждение.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DB8F71B-F898-4527-C8B5-A07FEDD093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21" y="46166"/>
            <a:ext cx="908276" cy="104633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ED1CA74-E83A-2377-320F-56FECEBCAD0E}"/>
              </a:ext>
            </a:extLst>
          </p:cNvPr>
          <p:cNvSpPr txBox="1"/>
          <p:nvPr/>
        </p:nvSpPr>
        <p:spPr>
          <a:xfrm>
            <a:off x="1187954" y="46166"/>
            <a:ext cx="4037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Уполномоченный по защите </a:t>
            </a:r>
          </a:p>
          <a:p>
            <a:r>
              <a:rPr lang="ru-RU" sz="2400" b="1" dirty="0"/>
              <a:t>прав предпринимателей</a:t>
            </a:r>
          </a:p>
          <a:p>
            <a:r>
              <a:rPr lang="ru-RU" sz="2400" b="1" dirty="0"/>
              <a:t>в Калужской области.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3989D6-155E-66C5-3396-09B9011CF781}"/>
              </a:ext>
            </a:extLst>
          </p:cNvPr>
          <p:cNvSpPr txBox="1"/>
          <p:nvPr/>
        </p:nvSpPr>
        <p:spPr>
          <a:xfrm>
            <a:off x="6096000" y="422031"/>
            <a:ext cx="5622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rgbClr val="7030A0"/>
                </a:solidFill>
              </a:rPr>
              <a:t>Рейды по исполнению правил благоустройства.</a:t>
            </a:r>
          </a:p>
        </p:txBody>
      </p:sp>
    </p:spTree>
    <p:extLst>
      <p:ext uri="{BB962C8B-B14F-4D97-AF65-F5344CB8AC3E}">
        <p14:creationId xmlns:p14="http://schemas.microsoft.com/office/powerpoint/2010/main" val="2828151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FF7A92-CC84-124F-3585-9E71032D6B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FDFC072-9C69-5EBF-2D1A-B35F2AD38AA9}"/>
              </a:ext>
            </a:extLst>
          </p:cNvPr>
          <p:cNvSpPr txBox="1"/>
          <p:nvPr/>
        </p:nvSpPr>
        <p:spPr>
          <a:xfrm>
            <a:off x="158621" y="1380200"/>
            <a:ext cx="1174264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Производственное предприятие имеет </a:t>
            </a:r>
            <a:r>
              <a:rPr lang="ru-RU" sz="2800" dirty="0" err="1"/>
              <a:t>ОКВЭДы</a:t>
            </a:r>
            <a:r>
              <a:rPr lang="ru-RU" sz="2800" dirty="0"/>
              <a:t> «Производство» и «Розничная торговля», для производственной деятельности предприятие использует труд мигрантов, а розничную торговлю не ведет.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После сдачи миграционной отчетности государственный орган инициировал наложение штрафа за нарушение Постановления Губернатора о запрете привлечения мигрантов в сфере розничной торговли.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Уполномоченный участвует в судебных разбирательствах и помогает производственному предприятию доказать, что сам по себе открытый ОКВЭД не является основанием для привлечения к ответственности.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Судебное разбирательство не завершено.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FE25B0A-F9D4-09D3-14CA-5668975121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21" y="46166"/>
            <a:ext cx="908276" cy="104633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C323F72-7BB1-84FC-09D3-009D37E18C1F}"/>
              </a:ext>
            </a:extLst>
          </p:cNvPr>
          <p:cNvSpPr txBox="1"/>
          <p:nvPr/>
        </p:nvSpPr>
        <p:spPr>
          <a:xfrm>
            <a:off x="1187954" y="46166"/>
            <a:ext cx="4037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Уполномоченный по защите </a:t>
            </a:r>
          </a:p>
          <a:p>
            <a:r>
              <a:rPr lang="ru-RU" sz="2400" b="1" dirty="0"/>
              <a:t>прав предпринимателей</a:t>
            </a:r>
          </a:p>
          <a:p>
            <a:r>
              <a:rPr lang="ru-RU" sz="2400" b="1" dirty="0"/>
              <a:t>в Калужской области.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173211-02E0-0100-5911-6A5920F0D547}"/>
              </a:ext>
            </a:extLst>
          </p:cNvPr>
          <p:cNvSpPr txBox="1"/>
          <p:nvPr/>
        </p:nvSpPr>
        <p:spPr>
          <a:xfrm>
            <a:off x="6096000" y="415498"/>
            <a:ext cx="5622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rgbClr val="7030A0"/>
                </a:solidFill>
              </a:rPr>
              <a:t>Нарушения миграционного законодательства.</a:t>
            </a:r>
          </a:p>
        </p:txBody>
      </p:sp>
    </p:spTree>
    <p:extLst>
      <p:ext uri="{BB962C8B-B14F-4D97-AF65-F5344CB8AC3E}">
        <p14:creationId xmlns:p14="http://schemas.microsoft.com/office/powerpoint/2010/main" val="3982584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1492CD-4F77-0B09-C1D6-9CE289AD85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022E510-D38E-D108-400E-BC65C1533A71}"/>
              </a:ext>
            </a:extLst>
          </p:cNvPr>
          <p:cNvSpPr txBox="1"/>
          <p:nvPr/>
        </p:nvSpPr>
        <p:spPr>
          <a:xfrm>
            <a:off x="158621" y="1510828"/>
            <a:ext cx="1174264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В ходе рейда выяснилось, что при Хлебопекарне есть розничная точка – прилавок для торговли свежими хлебобулочными изделиями.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В пекарне часть персонала мигранты, работающие по патенту.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В производстве труд мигрантов использовать можно, а в розничной торговле - нельзя.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Полиция утверждает, что за прилавком в розничной точке был мигрант. Владелец пекарни утверждает, что за прилавком в розничной точке труд мигрантов не использовался. Дополнительных доказательств нет ни с одной, ни с другой стороны.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2800" dirty="0"/>
              <a:t>Уполномоченному этот факт известен из практики работы.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B41186D-F3AB-364C-7E5D-B9D7BA07B4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21" y="46166"/>
            <a:ext cx="908276" cy="104633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EFA9657-696A-9E5D-5875-45014117FAE1}"/>
              </a:ext>
            </a:extLst>
          </p:cNvPr>
          <p:cNvSpPr txBox="1"/>
          <p:nvPr/>
        </p:nvSpPr>
        <p:spPr>
          <a:xfrm>
            <a:off x="1187954" y="46166"/>
            <a:ext cx="4037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Уполномоченный по защите </a:t>
            </a:r>
          </a:p>
          <a:p>
            <a:r>
              <a:rPr lang="ru-RU" sz="2400" b="1" dirty="0"/>
              <a:t>прав предпринимателей</a:t>
            </a:r>
          </a:p>
          <a:p>
            <a:r>
              <a:rPr lang="ru-RU" sz="2400" b="1" dirty="0"/>
              <a:t>в Калужской области.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68C563-B3B3-067B-4BF2-7A2CFA5C66CA}"/>
              </a:ext>
            </a:extLst>
          </p:cNvPr>
          <p:cNvSpPr txBox="1"/>
          <p:nvPr/>
        </p:nvSpPr>
        <p:spPr>
          <a:xfrm>
            <a:off x="6096000" y="415498"/>
            <a:ext cx="5622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rgbClr val="7030A0"/>
                </a:solidFill>
              </a:rPr>
              <a:t>Нарушения миграционного законодательства.</a:t>
            </a:r>
          </a:p>
        </p:txBody>
      </p:sp>
    </p:spTree>
    <p:extLst>
      <p:ext uri="{BB962C8B-B14F-4D97-AF65-F5344CB8AC3E}">
        <p14:creationId xmlns:p14="http://schemas.microsoft.com/office/powerpoint/2010/main" val="34726506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1950</TotalTime>
  <Words>847</Words>
  <Application>Microsoft Office PowerPoint</Application>
  <PresentationFormat>Широкоэкранный</PresentationFormat>
  <Paragraphs>87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Косинский Анатолий</dc:creator>
  <cp:lastModifiedBy>NoName</cp:lastModifiedBy>
  <cp:revision>30</cp:revision>
  <dcterms:created xsi:type="dcterms:W3CDTF">2024-11-06T09:30:44Z</dcterms:created>
  <dcterms:modified xsi:type="dcterms:W3CDTF">2025-04-17T06:21:48Z</dcterms:modified>
</cp:coreProperties>
</file>