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302" r:id="rId3"/>
    <p:sldId id="313" r:id="rId4"/>
    <p:sldId id="303" r:id="rId5"/>
    <p:sldId id="304" r:id="rId6"/>
    <p:sldId id="317" r:id="rId7"/>
    <p:sldId id="305" r:id="rId8"/>
    <p:sldId id="318" r:id="rId9"/>
    <p:sldId id="306" r:id="rId10"/>
    <p:sldId id="308" r:id="rId11"/>
    <p:sldId id="319" r:id="rId12"/>
    <p:sldId id="309" r:id="rId13"/>
    <p:sldId id="320" r:id="rId14"/>
    <p:sldId id="310" r:id="rId15"/>
    <p:sldId id="321" r:id="rId16"/>
    <p:sldId id="307" r:id="rId17"/>
    <p:sldId id="322" r:id="rId18"/>
    <p:sldId id="315" r:id="rId19"/>
    <p:sldId id="314" r:id="rId20"/>
    <p:sldId id="312" r:id="rId21"/>
    <p:sldId id="323" r:id="rId22"/>
    <p:sldId id="31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AC910-CE3C-40AF-9A08-C09479486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AB348C-C0D9-4E0F-897B-7E888DC58E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934EED-ABD7-43F9-898F-42483FF1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C9F045-F385-4F23-B04B-BE6CD15A4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DF9ABB-CD06-4317-B567-9BCC5C72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8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336A1-8487-4FD8-8F69-114252740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ABE96A-F7D6-4736-9576-3ABD7D6B8D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B7D159-73F6-4045-B3B1-55636EE6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143EE4-C8D9-4FDA-9F2C-12EAFEF0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3DA96-0608-4651-8BA5-8DF2200B2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5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F502EE-6842-417D-AAA2-9A9FDC0C9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F34F49-69DB-4511-903E-86491DAE0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9D9325-5CC3-4A9D-A2E0-0C383E98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BC727A-6BF7-48CD-86D9-382654EC9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E6DC21-3A77-4B2E-AC0E-3707B5A1A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4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AB72C-0026-4C89-82EC-83DFE0CB5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F14EBC-6414-434C-927F-EC4CC92D8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2A2EF9-74A9-4548-B126-EA4D8F1D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756E2A-D6C7-4D7B-8618-15DF799F9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71079-9F28-421D-8773-CA80CAB8D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31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177A0-7E3F-4218-B3AC-68E18CB1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9616DD-F8DC-4C8E-B76C-515A44B40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7BF11-98B0-4A8D-B698-708BA200F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0A922C-6D07-4DAA-B0CE-3CB2C495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ED961-2EDE-45CA-8A0B-E791FCB2C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064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EA9B16-1FBC-48CF-89AF-D69E8E594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66BA5E-B431-47BF-8E18-1B8D364F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0841E6-EFBF-4373-8AF8-6BD695611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6EFC31-4895-4536-A166-C375851AA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297C4E-A2B1-4233-9B22-0CDAD3F1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F436C1-8A5E-437D-86E0-61C2D4C03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1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26B5A-9091-4E6D-A233-790E0289A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B6B15C-D8E5-4AE0-95D1-EAA059C5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319B5-EA4B-4237-BDED-955D9E760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1998485-B589-4FE9-8C22-28417114D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D5EAB8-C046-40CA-8E46-D8F950AF6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505D3F-4C36-415C-9D65-3672E4E1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07CF23-DB65-4B4F-9DED-0E2D7E72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DAAEA3-6199-49C1-9ADD-EBB283D14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80A0B-C921-4883-B4CB-ACB22F58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ABA90E-EB56-4CC6-825D-9D94EF521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8AC1EA9-21A7-4507-8DFA-14722D49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CD0105-0105-43C0-A6CB-D96A8FE74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0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5F9AAC-D178-4CFA-865D-4D432AFC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7F29C28-7F2E-4C97-A6E9-30026B929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F5E295-EFD0-4FF9-AE58-AC585CAD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5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2FAE71-AC46-4AE7-A607-0E302C4F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0A080D-59CA-4D84-A3A8-9ECED1FA8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34FBFC-29C6-4C3C-BEB5-9A97C22BA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3A6D74-208D-45D3-9B7D-D19F34E52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712A15-9E77-442C-8892-29574FBF9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08A6DB-750B-422B-8367-EEF427E0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97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3DFB8-3DFD-4184-AD26-25FAE39A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08B2B6-AC9D-42ED-9EFB-0FF440A38C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D2C9A4-2EF4-4D5F-B216-86572A25F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2D79DC-AB21-41BF-BBD1-638111833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D4711D-42CE-42EE-B093-0ACDB9ABC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E39EEE-5575-4CF5-9678-E3916EA32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64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DFF47-35D2-4B3A-A7BF-A2B6D7107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A28C6E-06A2-46DD-B2DC-C1EC0F62A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EF839E-1693-4F43-920A-7FD7B0D99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31253-00C8-4881-BBC8-975F15A92AA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EEBFD0-BCBE-4A7B-8C61-9B85636E0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4C6F82-4DFD-4CE7-A6D4-AB6BDF0D0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D5ED7-71C4-4D6A-AF5B-D03BB6CE1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20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2052299"/>
            <a:ext cx="118470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О мерах, которые предпринимает государство для вывода бизнеса из «серой зоны».</a:t>
            </a:r>
            <a:endParaRPr 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C03EC0-F9DD-4905-AC85-54E158732927}"/>
              </a:ext>
            </a:extLst>
          </p:cNvPr>
          <p:cNvSpPr txBox="1"/>
          <p:nvPr/>
        </p:nvSpPr>
        <p:spPr>
          <a:xfrm>
            <a:off x="331304" y="4830311"/>
            <a:ext cx="11688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 процессе внедрения цифрового контроля предпринимательские риски кратно возрастут.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4A82D-442B-4819-AFC7-D1453D6632DF}"/>
              </a:ext>
            </a:extLst>
          </p:cNvPr>
          <p:cNvSpPr txBox="1"/>
          <p:nvPr/>
        </p:nvSpPr>
        <p:spPr>
          <a:xfrm>
            <a:off x="4446104" y="3728484"/>
            <a:ext cx="3299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Или о том, что </a:t>
            </a:r>
          </a:p>
        </p:txBody>
      </p:sp>
    </p:spTree>
    <p:extLst>
      <p:ext uri="{BB962C8B-B14F-4D97-AF65-F5344CB8AC3E}">
        <p14:creationId xmlns:p14="http://schemas.microsoft.com/office/powerpoint/2010/main" val="569121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86232" y="1431160"/>
            <a:ext cx="120195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Цель национальной системы</a:t>
            </a:r>
            <a:r>
              <a:rPr lang="ru-RU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Прозрачный и управляемый процесс импорта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Контроль за импортом во всех товаропроводящих звеньях</a:t>
            </a:r>
          </a:p>
          <a:p>
            <a:endParaRPr lang="ru-RU" sz="1600" dirty="0"/>
          </a:p>
          <a:p>
            <a:r>
              <a:rPr lang="ru-RU" sz="2400" b="1" dirty="0"/>
              <a:t>В рамках этой системы: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Ключевые контрольные процедуры переносятся на этап до пересечения границы.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Оформляется </a:t>
            </a:r>
            <a:r>
              <a:rPr lang="ru-RU" sz="2400" b="1" dirty="0"/>
              <a:t>документ о предстоящей поставке </a:t>
            </a:r>
            <a:r>
              <a:rPr lang="ru-RU" sz="2400" dirty="0"/>
              <a:t>(ДОПП) с внесением обеспечительного платежа, которому присваивается QR-код.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Размер </a:t>
            </a:r>
            <a:r>
              <a:rPr lang="ru-RU" sz="2400" b="1" dirty="0"/>
              <a:t>обеспечительного платежа</a:t>
            </a:r>
            <a:r>
              <a:rPr lang="ru-RU" sz="2400" dirty="0"/>
              <a:t> примерно равен сумме косвенных налогов (ввозной НДС, акциз).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Предусматривается подача декларации по косвенным налогам. При оплате налогов производится взаимозачет.</a:t>
            </a:r>
          </a:p>
          <a:p>
            <a:endParaRPr lang="ru-RU" sz="2000" dirty="0"/>
          </a:p>
          <a:p>
            <a:pPr algn="ctr"/>
            <a:r>
              <a:rPr lang="ru-RU" sz="2400" b="1" dirty="0"/>
              <a:t>Для реализации СПОТ ФНС России и ФТС России провели </a:t>
            </a:r>
          </a:p>
          <a:p>
            <a:pPr algn="ctr"/>
            <a:r>
              <a:rPr lang="ru-RU" sz="2400" b="1" dirty="0" err="1"/>
              <a:t>сонастройку</a:t>
            </a:r>
            <a:r>
              <a:rPr lang="ru-RU" sz="2400" b="1" dirty="0"/>
              <a:t> информационных систем. 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Запуск национальной </a:t>
            </a:r>
            <a:r>
              <a:rPr lang="ru-RU" sz="2400" b="1" dirty="0">
                <a:solidFill>
                  <a:srgbClr val="7030A0"/>
                </a:solidFill>
              </a:rPr>
              <a:t>системы подтверждения ожидания </a:t>
            </a:r>
            <a:r>
              <a:rPr lang="ru-RU" sz="2400" dirty="0">
                <a:solidFill>
                  <a:srgbClr val="7030A0"/>
                </a:solidFill>
              </a:rPr>
              <a:t>поставки </a:t>
            </a:r>
            <a:r>
              <a:rPr lang="ru-RU" sz="2400" b="1" dirty="0">
                <a:solidFill>
                  <a:srgbClr val="7030A0"/>
                </a:solidFill>
              </a:rPr>
              <a:t>товаров</a:t>
            </a:r>
            <a:r>
              <a:rPr lang="ru-RU" sz="2400" dirty="0">
                <a:solidFill>
                  <a:srgbClr val="7030A0"/>
                </a:solidFill>
              </a:rPr>
              <a:t> (СПОТ) </a:t>
            </a:r>
          </a:p>
          <a:p>
            <a:pPr algn="r"/>
            <a:r>
              <a:rPr lang="ru-RU" sz="2400" b="1" dirty="0">
                <a:solidFill>
                  <a:srgbClr val="7030A0"/>
                </a:solidFill>
              </a:rPr>
              <a:t>для импортеров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6525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615825"/>
            <a:ext cx="1201953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Новшества на 01.09.26 г:</a:t>
            </a:r>
          </a:p>
          <a:p>
            <a:endParaRPr lang="ru-R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Тестовый период проведен.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Переходный период завершен (обеспечительный платеж не осуществлялся).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Полноценная работа (с 1 июля 2026 года для импорта из Армении, Казахстана, Киргизии, с 1 ноября 2026 года - из Беларуси). Все ключевые механизмы СПОТ (ДОПП, обеспечительный платёж, QR-код) заработали в полном объёме.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Запуск национальной </a:t>
            </a:r>
            <a:r>
              <a:rPr lang="ru-RU" sz="2400" b="1" dirty="0">
                <a:solidFill>
                  <a:srgbClr val="7030A0"/>
                </a:solidFill>
              </a:rPr>
              <a:t>системы подтверждения ожидания </a:t>
            </a:r>
            <a:r>
              <a:rPr lang="ru-RU" sz="2400" dirty="0">
                <a:solidFill>
                  <a:srgbClr val="7030A0"/>
                </a:solidFill>
              </a:rPr>
              <a:t>поставки </a:t>
            </a:r>
            <a:r>
              <a:rPr lang="ru-RU" sz="2400" b="1" dirty="0">
                <a:solidFill>
                  <a:srgbClr val="7030A0"/>
                </a:solidFill>
              </a:rPr>
              <a:t>товаров</a:t>
            </a:r>
            <a:r>
              <a:rPr lang="ru-RU" sz="2400" dirty="0">
                <a:solidFill>
                  <a:srgbClr val="7030A0"/>
                </a:solidFill>
              </a:rPr>
              <a:t> (СПОТ) </a:t>
            </a:r>
          </a:p>
          <a:p>
            <a:pPr algn="r"/>
            <a:r>
              <a:rPr lang="ru-RU" sz="2400" b="1" dirty="0">
                <a:solidFill>
                  <a:srgbClr val="7030A0"/>
                </a:solidFill>
              </a:rPr>
              <a:t>для импортеров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3B23DC-B74E-4D9A-9D2A-2F8FDEF1658D}"/>
              </a:ext>
            </a:extLst>
          </p:cNvPr>
          <p:cNvSpPr txBox="1"/>
          <p:nvPr/>
        </p:nvSpPr>
        <p:spPr>
          <a:xfrm>
            <a:off x="7756085" y="6171023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поставщикам</a:t>
            </a:r>
          </a:p>
        </p:txBody>
      </p:sp>
    </p:spTree>
    <p:extLst>
      <p:ext uri="{BB962C8B-B14F-4D97-AF65-F5344CB8AC3E}">
        <p14:creationId xmlns:p14="http://schemas.microsoft.com/office/powerpoint/2010/main" val="779675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663844"/>
            <a:ext cx="118470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Направления: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Возобновление требований кассовой дисциплины и использования фискальной ККТ.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Установление высоких штрафов за нарушения.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Включение в кассовые чеки идентификаторов банковских транзакций (RRN, TID, код авторизации и др.). 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Это позволит автоматически сопоставлять их между собой и находить транзакции, по которым кассовые чеки отсутствуют. Далее, выявлять те товары, которые проданы без кассовых чеков и выявлять продавцов – нарушителей.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99653" y="219266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Дальнейшее совершенствование 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</a:rPr>
              <a:t>системы онлайн-ККТ.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E00DC-B4C6-4E0D-A42D-90B333D605BF}"/>
              </a:ext>
            </a:extLst>
          </p:cNvPr>
          <p:cNvSpPr txBox="1"/>
          <p:nvPr/>
        </p:nvSpPr>
        <p:spPr>
          <a:xfrm>
            <a:off x="2627398" y="3793479"/>
            <a:ext cx="7424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RRN - уникальный идентификатор банковской транзакции</a:t>
            </a:r>
          </a:p>
          <a:p>
            <a:r>
              <a:rPr lang="ru-RU" dirty="0"/>
              <a:t>TID - уникальный идентификатор платёжного терминала</a:t>
            </a:r>
          </a:p>
          <a:p>
            <a:r>
              <a:rPr lang="ru-RU" dirty="0"/>
              <a:t>Код авторизации – подтверждение того, что банк одобрил транзакцию.</a:t>
            </a:r>
          </a:p>
        </p:txBody>
      </p:sp>
    </p:spTree>
    <p:extLst>
      <p:ext uri="{BB962C8B-B14F-4D97-AF65-F5344CB8AC3E}">
        <p14:creationId xmlns:p14="http://schemas.microsoft.com/office/powerpoint/2010/main" val="1068349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99653" y="219266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Дальнейшее совершенствование 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</a:rPr>
              <a:t>системы онлайн-ККТ.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B5D9C9-FEFE-4AEC-AE8F-E3EFAE8925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8" r="28833"/>
          <a:stretch/>
        </p:blipFill>
        <p:spPr>
          <a:xfrm>
            <a:off x="375961" y="1224726"/>
            <a:ext cx="3257975" cy="47122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A50691-D3D4-45E2-AC78-BB4214520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10" y="1422825"/>
            <a:ext cx="6575729" cy="45141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92E6CD-5304-4AB1-86E3-722A147777C2}"/>
              </a:ext>
            </a:extLst>
          </p:cNvPr>
          <p:cNvSpPr txBox="1"/>
          <p:nvPr/>
        </p:nvSpPr>
        <p:spPr>
          <a:xfrm>
            <a:off x="205101" y="5936974"/>
            <a:ext cx="4037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RRN</a:t>
            </a:r>
            <a:r>
              <a:rPr lang="ru-RU" dirty="0"/>
              <a:t> - уникальный идентификатор банковской транзакции</a:t>
            </a:r>
          </a:p>
        </p:txBody>
      </p:sp>
    </p:spTree>
    <p:extLst>
      <p:ext uri="{BB962C8B-B14F-4D97-AF65-F5344CB8AC3E}">
        <p14:creationId xmlns:p14="http://schemas.microsoft.com/office/powerpoint/2010/main" val="157587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344930" y="1531322"/>
            <a:ext cx="118470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Цель создания </a:t>
            </a:r>
            <a:r>
              <a:rPr lang="ru-RU" sz="2400" b="1" dirty="0"/>
              <a:t>системы идентификации продавцов* </a:t>
            </a:r>
            <a:r>
              <a:rPr lang="ru-RU" sz="2400" dirty="0"/>
              <a:t>– цифровой контроль.</a:t>
            </a:r>
          </a:p>
          <a:p>
            <a:endParaRPr lang="ru-RU" sz="2400" dirty="0"/>
          </a:p>
          <a:p>
            <a:r>
              <a:rPr lang="ru-RU" sz="2400" dirty="0"/>
              <a:t>С использованием </a:t>
            </a:r>
            <a:r>
              <a:rPr lang="ru-RU" sz="2400" b="1" dirty="0"/>
              <a:t>цифровых платформ </a:t>
            </a:r>
            <a:r>
              <a:rPr lang="ru-RU" sz="2400" dirty="0"/>
              <a:t>создается система идентификации продавцов, где </a:t>
            </a:r>
            <a:r>
              <a:rPr lang="ru-RU" sz="2400" b="1" dirty="0"/>
              <a:t>данные их налоговых деклараций сравниваются с информацией по продажам</a:t>
            </a:r>
            <a:r>
              <a:rPr lang="ru-RU" sz="2400" dirty="0"/>
              <a:t>, полученной из системы идентификации. </a:t>
            </a:r>
          </a:p>
          <a:p>
            <a:endParaRPr lang="ru-RU" sz="2400" dirty="0"/>
          </a:p>
          <a:p>
            <a:r>
              <a:rPr lang="ru-RU" sz="2400" dirty="0"/>
              <a:t>В результате сравнения становиться понятным какие субъекты предпринимательской деятельности подлежат дополнительному контролю.</a:t>
            </a:r>
          </a:p>
          <a:p>
            <a:endParaRPr lang="ru-RU" sz="2400" dirty="0"/>
          </a:p>
          <a:p>
            <a:r>
              <a:rPr lang="ru-RU" sz="2400" dirty="0"/>
              <a:t>* - продавцы – все те, кто продают (и свою продукцию, и не свою, и услуги)</a:t>
            </a:r>
          </a:p>
          <a:p>
            <a:r>
              <a:rPr lang="ru-RU" sz="2400" dirty="0"/>
              <a:t>      </a:t>
            </a:r>
            <a:r>
              <a:rPr lang="ru-RU" sz="2400" b="1" dirty="0"/>
              <a:t>Продавцы – все участники рынка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Система идентификации продавцов с использованием цифровых платформ</a:t>
            </a:r>
          </a:p>
        </p:txBody>
      </p:sp>
    </p:spTree>
    <p:extLst>
      <p:ext uri="{BB962C8B-B14F-4D97-AF65-F5344CB8AC3E}">
        <p14:creationId xmlns:p14="http://schemas.microsoft.com/office/powerpoint/2010/main" val="3997080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EC062A-0993-4E45-AE99-B348C0ECD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7" t="16189" b="40290"/>
          <a:stretch/>
        </p:blipFill>
        <p:spPr>
          <a:xfrm>
            <a:off x="754696" y="1241568"/>
            <a:ext cx="10682608" cy="557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94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330964"/>
            <a:ext cx="118470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Созданы цифровые платформы и сервисы для налогоплательщиков - </a:t>
            </a:r>
            <a:r>
              <a:rPr lang="ru-RU" sz="2000" b="1" dirty="0"/>
              <a:t>внешние</a:t>
            </a:r>
            <a:r>
              <a:rPr lang="ru-RU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Начинали с ЕГРН, ЕГРИП, ЕГРЮЛ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Постоянно добавляются – ЕРКНМ, РККТ, РФН</a:t>
            </a:r>
          </a:p>
          <a:p>
            <a:endParaRPr lang="ru-RU" sz="2000" dirty="0"/>
          </a:p>
          <a:p>
            <a:r>
              <a:rPr lang="ru-RU" sz="2000" dirty="0"/>
              <a:t>Постоянно создаются цифровые платформы и сервисы для </a:t>
            </a:r>
            <a:r>
              <a:rPr lang="ru-RU" sz="2000" b="1" dirty="0"/>
              <a:t>внутреннего</a:t>
            </a:r>
            <a:r>
              <a:rPr lang="ru-RU" sz="2000" dirty="0"/>
              <a:t> использования ФНС: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АИС «Налог-3</a:t>
            </a:r>
            <a:r>
              <a:rPr lang="ru-RU" sz="2000" dirty="0"/>
              <a:t>» - собирает, хранит и анализирует информацию о финансово-хозяйственной деятельности юридических и физических лиц. В нее входят АСК НДС-2 – возмещение НДС, </a:t>
            </a:r>
            <a:r>
              <a:rPr lang="ru-RU" sz="2000" dirty="0" err="1"/>
              <a:t>СУРиВК</a:t>
            </a:r>
            <a:r>
              <a:rPr lang="ru-RU" sz="2000" dirty="0"/>
              <a:t> – система управления рисками и внутренним контролем.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ФРВП </a:t>
            </a:r>
            <a:r>
              <a:rPr lang="ru-RU" sz="2000" dirty="0"/>
              <a:t>— Федеральный реестр предполагаемых выгодоприобретателей — внутренний ресурс ФНС, в который включаются компании, подозреваемые в получении необоснованной налоговой выгоды, преимущественно по НДС.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Информационный ресурс «Риски». </a:t>
            </a:r>
            <a:r>
              <a:rPr lang="ru-RU" sz="2000" dirty="0"/>
              <a:t>Ресурс содержит справочную информацию, которая помогает определять целесообразность проведения мероприятий налогового контроля. Факты включения налогоплательщика в информационный ресурс «Риски» не являются однозначными показателями неблагонадёжности.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Использование </a:t>
            </a:r>
            <a:r>
              <a:rPr lang="ru-RU" sz="2000" b="1" dirty="0"/>
              <a:t>систем отслеживания транспорта</a:t>
            </a:r>
            <a:r>
              <a:rPr lang="ru-RU" sz="2000" dirty="0"/>
              <a:t>: «Платон», «Контроль передвижения транспорта», «Поток», «ЭРА-ГЛОНАСС». </a:t>
            </a:r>
            <a:r>
              <a:rPr lang="ru-RU" sz="2000" b="1" dirty="0"/>
              <a:t>С 01.09.2026 г введен обязательный ЭДО в сфере грузоперевозок (</a:t>
            </a:r>
            <a:r>
              <a:rPr lang="ru-RU" sz="2000" b="1" dirty="0" err="1"/>
              <a:t>ЭТрН</a:t>
            </a:r>
            <a:r>
              <a:rPr lang="ru-RU" sz="2000" b="1" dirty="0"/>
              <a:t>)</a:t>
            </a:r>
            <a:r>
              <a:rPr lang="ru-RU" sz="20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Повышение эффективности использования инструментов налогового администрирования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2013581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382286"/>
            <a:ext cx="118470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Росфинмониторинг</a:t>
            </a:r>
            <a:r>
              <a:rPr lang="ru-RU" sz="2400" dirty="0"/>
              <a:t> – федеральный орган исполнительной власти, осуществляющий функции по противодействию легализации (отмыванию) доходов, полученных преступным путем, финансированию терроризма. Росфинмониторинг вырабатывает гос. политику, координирует деятельность других органов власти в этой сфере.</a:t>
            </a:r>
          </a:p>
          <a:p>
            <a:r>
              <a:rPr lang="ru-RU" sz="2400" dirty="0"/>
              <a:t>Ведомство напрямую подчиняется Президенту РФ.</a:t>
            </a:r>
          </a:p>
          <a:p>
            <a:endParaRPr lang="ru-RU" sz="2400" dirty="0"/>
          </a:p>
          <a:p>
            <a:r>
              <a:rPr lang="ru-RU" sz="2400" b="1" i="1" dirty="0"/>
              <a:t>Новшества на 01.09.26 г.</a:t>
            </a:r>
          </a:p>
          <a:p>
            <a:endParaRPr lang="ru-RU" sz="2400" dirty="0"/>
          </a:p>
          <a:p>
            <a:r>
              <a:rPr lang="ru-RU" sz="2400" dirty="0"/>
              <a:t>Росфинмониторинг получит полный доступ к данным о денежных переводах россиян с 1 сентября.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Ведомство сможет запрашивать информацию об операциях через СБП, платёжную систему "Мир" и единый QR-код без обращения в банки.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Власти заявляют, что мера необходима для более оперативного выявления подозрительных переводов и борьбы с отмыванием преступных доходов.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Повышение эффективности использования инструментов налогового администрирования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DC3F0-DF02-4301-BA69-A860A79E7A4A}"/>
              </a:ext>
            </a:extLst>
          </p:cNvPr>
          <p:cNvSpPr txBox="1"/>
          <p:nvPr/>
        </p:nvSpPr>
        <p:spPr>
          <a:xfrm>
            <a:off x="7573617" y="3299010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«бумажному» НДС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5ADEA-C269-4556-B73B-4D31DE1B5A2B}"/>
              </a:ext>
            </a:extLst>
          </p:cNvPr>
          <p:cNvSpPr txBox="1"/>
          <p:nvPr/>
        </p:nvSpPr>
        <p:spPr>
          <a:xfrm>
            <a:off x="6285095" y="3634962"/>
            <a:ext cx="5459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«предпринимательским» статьям УК РФ</a:t>
            </a:r>
          </a:p>
        </p:txBody>
      </p:sp>
    </p:spTree>
    <p:extLst>
      <p:ext uri="{BB962C8B-B14F-4D97-AF65-F5344CB8AC3E}">
        <p14:creationId xmlns:p14="http://schemas.microsoft.com/office/powerpoint/2010/main" val="4150010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187954" y="1330964"/>
            <a:ext cx="10817737" cy="4711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                            Фокус контроля ФНС 2026: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Нелегальная занятость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Дробление бизнеса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Теневые поставки по импорту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Разрывы в цепочке уплаты НДС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Обналичивание через «площадки», через ИП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Повышение эффективности использования инструментов налогового администрирования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9F82F-CD30-478D-A194-8F653FAC9225}"/>
              </a:ext>
            </a:extLst>
          </p:cNvPr>
          <p:cNvSpPr txBox="1"/>
          <p:nvPr/>
        </p:nvSpPr>
        <p:spPr>
          <a:xfrm>
            <a:off x="7573617" y="6074722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самозанятым</a:t>
            </a:r>
          </a:p>
        </p:txBody>
      </p:sp>
    </p:spTree>
    <p:extLst>
      <p:ext uri="{BB962C8B-B14F-4D97-AF65-F5344CB8AC3E}">
        <p14:creationId xmlns:p14="http://schemas.microsoft.com/office/powerpoint/2010/main" val="4285090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330964"/>
            <a:ext cx="118470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/>
              <a:t>Использование технологии </a:t>
            </a:r>
            <a:r>
              <a:rPr lang="en-US" sz="2400" b="1" i="1" dirty="0"/>
              <a:t>BIG DATA</a:t>
            </a:r>
            <a:r>
              <a:rPr lang="ru-RU" sz="2400" b="1" i="1" dirty="0"/>
              <a:t>.</a:t>
            </a:r>
          </a:p>
          <a:p>
            <a:endParaRPr lang="ru-RU" sz="2400" b="1" i="1" dirty="0"/>
          </a:p>
          <a:p>
            <a:r>
              <a:rPr lang="ru-RU" sz="2400" b="1" dirty="0" err="1"/>
              <a:t>Big</a:t>
            </a:r>
            <a:r>
              <a:rPr lang="ru-RU" sz="2400" b="1" dirty="0"/>
              <a:t> </a:t>
            </a:r>
            <a:r>
              <a:rPr lang="ru-RU" sz="2400" b="1" dirty="0" err="1"/>
              <a:t>Data</a:t>
            </a:r>
            <a:r>
              <a:rPr lang="ru-RU" sz="2400" b="1" dirty="0"/>
              <a:t> </a:t>
            </a:r>
            <a:r>
              <a:rPr lang="ru-RU" sz="2400" dirty="0"/>
              <a:t>в ФНС России — это технологии анализа больших объёмов данных, которые используются с 2016 г. </a:t>
            </a:r>
          </a:p>
          <a:p>
            <a:r>
              <a:rPr lang="ru-RU" sz="2400" dirty="0"/>
              <a:t>В итоге создаётся единое федеральное хранилище в центрах обработки данных.</a:t>
            </a:r>
          </a:p>
          <a:p>
            <a:endParaRPr lang="ru-RU" sz="2400" dirty="0"/>
          </a:p>
          <a:p>
            <a:r>
              <a:rPr lang="ru-RU" sz="2400" dirty="0"/>
              <a:t>ФНС формирует массивы данных из самых разных источников: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налоговые декларации (например, только декларации по НДС занимают около 2 ТБ);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данные онлайн-касс (миллионы чеков в день, что даёт картину реального оборота);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информация из банковских транзакций;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сведения из реестров (ЕГРЮЛ, ЕГРИП);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данные от других ведомств (ФТС, Росстат);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из ведомственных источников ФНС.</a:t>
            </a:r>
          </a:p>
          <a:p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Повышение эффективности использования инструментов налогового администрирования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287879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663844"/>
            <a:ext cx="118470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/>
              <a:t>Маркировка товаров и услуг «Честный знак».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Стратегия укрупнения и тотального контроля в банковской сфере.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Реформа и глобальная цифровизация контрольно-надзорной деятельности.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Запуск национальной системы подтверждения ожидания поставки товаров (СПОТ) для импортеров.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Дальнейшее совершенствование системы онлайн-ККТ.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Система идентификации «продавцов» с использованием цифровых платформ.</a:t>
            </a:r>
          </a:p>
          <a:p>
            <a:pPr marL="457200" indent="-457200">
              <a:buFont typeface="+mj-lt"/>
              <a:buAutoNum type="arabicPeriod"/>
            </a:pPr>
            <a:endParaRPr lang="ru-RU" sz="1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Повышение эффективности использования инструментов налогового администрирования.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Содержание</a:t>
            </a:r>
          </a:p>
        </p:txBody>
      </p:sp>
    </p:spTree>
    <p:extLst>
      <p:ext uri="{BB962C8B-B14F-4D97-AF65-F5344CB8AC3E}">
        <p14:creationId xmlns:p14="http://schemas.microsoft.com/office/powerpoint/2010/main" val="2594957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563492"/>
            <a:ext cx="118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О мерах, которые предпринимает государство для вывода бизнеса из «серой зоны».</a:t>
            </a:r>
            <a:endParaRPr lang="ru-RU" sz="1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C03EC0-F9DD-4905-AC85-54E158732927}"/>
              </a:ext>
            </a:extLst>
          </p:cNvPr>
          <p:cNvSpPr txBox="1"/>
          <p:nvPr/>
        </p:nvSpPr>
        <p:spPr>
          <a:xfrm>
            <a:off x="317460" y="2759193"/>
            <a:ext cx="11688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 процессе внедрения цифрового контроля предпринимательские риски кратно возрастут.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4A82D-442B-4819-AFC7-D1453D6632DF}"/>
              </a:ext>
            </a:extLst>
          </p:cNvPr>
          <p:cNvSpPr txBox="1"/>
          <p:nvPr/>
        </p:nvSpPr>
        <p:spPr>
          <a:xfrm>
            <a:off x="4803913" y="2145664"/>
            <a:ext cx="329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Или о том, что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87A4A2-31EB-4738-84C5-9562F9D48190}"/>
              </a:ext>
            </a:extLst>
          </p:cNvPr>
          <p:cNvSpPr txBox="1"/>
          <p:nvPr/>
        </p:nvSpPr>
        <p:spPr>
          <a:xfrm>
            <a:off x="728278" y="3853235"/>
            <a:ext cx="10707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Риски кратно возрастут из-за: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Недооценки возможностей </a:t>
            </a:r>
            <a:r>
              <a:rPr lang="ru-RU" sz="2400" b="1" dirty="0"/>
              <a:t>цифровых платформ</a:t>
            </a:r>
            <a:r>
              <a:rPr lang="ru-RU" sz="2400" dirty="0"/>
              <a:t>, созданных для контроля.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Информационной изолированности собственников бизнеса.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«Человеческого фактора» на уровне высшего и среднего управленческих звеньев.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3821B-D9C2-48D4-98C8-F5B318F55B72}"/>
              </a:ext>
            </a:extLst>
          </p:cNvPr>
          <p:cNvSpPr txBox="1"/>
          <p:nvPr/>
        </p:nvSpPr>
        <p:spPr>
          <a:xfrm>
            <a:off x="7663320" y="6055272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«весь в операционке»</a:t>
            </a:r>
          </a:p>
        </p:txBody>
      </p:sp>
    </p:spTree>
    <p:extLst>
      <p:ext uri="{BB962C8B-B14F-4D97-AF65-F5344CB8AC3E}">
        <p14:creationId xmlns:p14="http://schemas.microsoft.com/office/powerpoint/2010/main" val="2120035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431160"/>
            <a:ext cx="118470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dirty="0"/>
              <a:t>В </a:t>
            </a:r>
            <a:r>
              <a:rPr lang="ru-RU" sz="2400" dirty="0" err="1"/>
              <a:t>оргструктуре</a:t>
            </a:r>
            <a:r>
              <a:rPr lang="ru-RU" sz="2400" dirty="0"/>
              <a:t> предприятия должен появиться  </a:t>
            </a:r>
            <a:r>
              <a:rPr lang="ru-RU" sz="2400" b="1" dirty="0"/>
              <a:t>ответственный за цифровой контроль </a:t>
            </a:r>
            <a:r>
              <a:rPr lang="ru-RU" sz="2400" dirty="0"/>
              <a:t>со стороны государства (</a:t>
            </a:r>
            <a:r>
              <a:rPr lang="ru-RU" sz="2000" dirty="0"/>
              <a:t>возможно он уже есть – это финансовый директор, главный бухгалтер, руководитель службы безопасности и сферу его ответственности нужно расширить</a:t>
            </a:r>
            <a:r>
              <a:rPr lang="ru-RU" sz="2400" dirty="0"/>
              <a:t>). </a:t>
            </a:r>
          </a:p>
          <a:p>
            <a:pPr marL="457200" indent="-457200" algn="just">
              <a:buAutoNum type="arabicPeriod"/>
            </a:pP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/>
              <a:t>Нужно наладить </a:t>
            </a:r>
            <a:r>
              <a:rPr lang="ru-RU" sz="2400" b="1" dirty="0"/>
              <a:t>мониторинг информации </a:t>
            </a:r>
            <a:r>
              <a:rPr lang="ru-RU" sz="2400" dirty="0"/>
              <a:t>в области цифрового контроля и доведение его до собственников предприятия.</a:t>
            </a:r>
          </a:p>
          <a:p>
            <a:pPr marL="457200" indent="-457200" algn="just">
              <a:buAutoNum type="arabicPeriod"/>
            </a:pP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/>
              <a:t>Нужно наладить разработку мер снижения рисков и составление </a:t>
            </a:r>
            <a:r>
              <a:rPr lang="ru-RU" sz="2400" b="1" dirty="0"/>
              <a:t>конкретных планов действий</a:t>
            </a:r>
            <a:r>
              <a:rPr lang="ru-RU" sz="2400" dirty="0"/>
              <a:t> со сроками и ответственными.</a:t>
            </a:r>
          </a:p>
          <a:p>
            <a:pPr marL="457200" indent="-457200" algn="just">
              <a:buAutoNum type="arabicPeriod"/>
            </a:pP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/>
              <a:t>Нужно ориентироваться на «белую экономику» и понимать, что задержка в «серой зоне» приведет к большим финансовым потерям. Рекомендация – выполнять </a:t>
            </a:r>
            <a:r>
              <a:rPr lang="ru-RU" sz="2400" b="1" dirty="0"/>
              <a:t>прогнозные расчеты предполагаемых потерь </a:t>
            </a:r>
            <a:r>
              <a:rPr lang="ru-RU" sz="2400" dirty="0"/>
              <a:t>в рублях и в процентах к годовой прибыли.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224999" y="230831"/>
            <a:ext cx="651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Что делать для снижения 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</a:rPr>
              <a:t>предпринимательских рисков.</a:t>
            </a:r>
          </a:p>
        </p:txBody>
      </p:sp>
    </p:spTree>
    <p:extLst>
      <p:ext uri="{BB962C8B-B14F-4D97-AF65-F5344CB8AC3E}">
        <p14:creationId xmlns:p14="http://schemas.microsoft.com/office/powerpoint/2010/main" val="1088750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87A4A2-31EB-4738-84C5-9562F9D48190}"/>
              </a:ext>
            </a:extLst>
          </p:cNvPr>
          <p:cNvSpPr txBox="1"/>
          <p:nvPr/>
        </p:nvSpPr>
        <p:spPr>
          <a:xfrm>
            <a:off x="742122" y="2170209"/>
            <a:ext cx="107077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Благодарю за внимание!</a:t>
            </a:r>
          </a:p>
          <a:p>
            <a:pPr algn="ctr"/>
            <a:endParaRPr lang="ru-RU" sz="3200" b="1" dirty="0"/>
          </a:p>
          <a:p>
            <a:pPr algn="ctr"/>
            <a:endParaRPr lang="ru-RU" sz="3200" b="1" dirty="0"/>
          </a:p>
          <a:p>
            <a:pPr algn="ctr"/>
            <a:r>
              <a:rPr lang="ru-RU" sz="3200" b="1" dirty="0"/>
              <a:t>Косинский Анатолий Аскольдович</a:t>
            </a:r>
          </a:p>
          <a:p>
            <a:pPr algn="ctr"/>
            <a:r>
              <a:rPr lang="ru-RU" sz="3200" b="1" dirty="0"/>
              <a:t>Тел: 8-903-814-50-00</a:t>
            </a:r>
          </a:p>
          <a:p>
            <a:pPr algn="ctr"/>
            <a:r>
              <a:rPr lang="ru-RU" sz="3200" b="1" dirty="0"/>
              <a:t>Эл. почта: </a:t>
            </a:r>
            <a:r>
              <a:rPr lang="en-US" sz="3200" b="1" dirty="0"/>
              <a:t>kosinskiy_aa@admoblkaluga.ru</a:t>
            </a:r>
          </a:p>
          <a:p>
            <a:br>
              <a:rPr lang="en-US" sz="3200" dirty="0"/>
            </a:br>
            <a:endParaRPr lang="ru-RU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53DA7-A728-48E7-A78C-7045B6994118}"/>
              </a:ext>
            </a:extLst>
          </p:cNvPr>
          <p:cNvSpPr txBox="1"/>
          <p:nvPr/>
        </p:nvSpPr>
        <p:spPr>
          <a:xfrm>
            <a:off x="7650069" y="6017416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Цифры по работе Уполномоченного</a:t>
            </a:r>
          </a:p>
        </p:txBody>
      </p:sp>
    </p:spTree>
    <p:extLst>
      <p:ext uri="{BB962C8B-B14F-4D97-AF65-F5344CB8AC3E}">
        <p14:creationId xmlns:p14="http://schemas.microsoft.com/office/powerpoint/2010/main" val="287169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7CA364-AF83-4E6C-8D28-B8C51961BF56}"/>
              </a:ext>
            </a:extLst>
          </p:cNvPr>
          <p:cNvSpPr txBox="1"/>
          <p:nvPr/>
        </p:nvSpPr>
        <p:spPr>
          <a:xfrm>
            <a:off x="132523" y="384313"/>
            <a:ext cx="1163540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pPr algn="just"/>
            <a:endParaRPr lang="ru-RU" b="1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b="1" i="1" dirty="0" err="1"/>
              <a:t>С.Чемезов</a:t>
            </a:r>
            <a:r>
              <a:rPr lang="ru-RU" dirty="0"/>
              <a:t>: И ещё одна система, о которой хочу рассказать, – это «Честный знак». Это одна из ключевых наших задач, которую Вы поставили перед Правительством, – </a:t>
            </a:r>
            <a:r>
              <a:rPr lang="ru-RU" b="1" dirty="0"/>
              <a:t>обеление экономики.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«Честный знак» уже решает эту задачу, и сегодня система маркировки охватывает 51 товарную группу: от лекарств, молочной продукции, питьевой воды, детских товаров, бытовой химии [до] лёгкой промышленности и так далее. Проект затрагивает розничную сеть и, что немаловажно, сегмент </a:t>
            </a:r>
            <a:r>
              <a:rPr lang="ru-RU" dirty="0" err="1"/>
              <a:t>интернет-торговли</a:t>
            </a:r>
            <a:r>
              <a:rPr lang="ru-RU" dirty="0"/>
              <a:t>, который долгое время оставался удобным для серого рынка.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результате </a:t>
            </a:r>
            <a:r>
              <a:rPr lang="ru-RU" b="1" dirty="0"/>
              <a:t>нелегальный оборот снизился </a:t>
            </a:r>
            <a:r>
              <a:rPr lang="ru-RU" dirty="0"/>
              <a:t>втрое: </a:t>
            </a:r>
            <a:r>
              <a:rPr lang="ru-RU" b="1" dirty="0"/>
              <a:t>с 26 процентов до 9 процентов</a:t>
            </a:r>
            <a:r>
              <a:rPr lang="ru-RU" dirty="0"/>
              <a:t>. Есть в том числе и экономический эффект. Благодаря маркировке бюджет получил 1 триллион 700 миллиардов рублей дополнительных поступлений в бюджет. А легальный бизнес получил один триллион [рублей] дохода.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В.Путин</a:t>
            </a:r>
            <a:r>
              <a:rPr lang="ru-RU" dirty="0"/>
              <a:t>: Это очень важная работа. Но здесь точно есть над чем работать. Нужно эту систему совершенствовать.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5C4106-EA07-4110-AFAA-D641F10D079A}"/>
              </a:ext>
            </a:extLst>
          </p:cNvPr>
          <p:cNvSpPr txBox="1"/>
          <p:nvPr/>
        </p:nvSpPr>
        <p:spPr>
          <a:xfrm>
            <a:off x="6096000" y="1143829"/>
            <a:ext cx="55394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Генеральный директор государственной корпорации «</a:t>
            </a:r>
            <a:r>
              <a:rPr lang="ru-RU" sz="1600" dirty="0" err="1"/>
              <a:t>Ростех</a:t>
            </a:r>
            <a:r>
              <a:rPr lang="ru-RU" sz="1600" dirty="0"/>
              <a:t>» Сергей Чемезов доложил Президенту об итогах работы компании за 2025 год, выполнении гособоронзаказа, развитии гражданской авиации и автомобилестроения. </a:t>
            </a:r>
            <a:r>
              <a:rPr lang="ru-RU" b="1" dirty="0"/>
              <a:t>Отдельное внимание уделено разработке</a:t>
            </a:r>
            <a:r>
              <a:rPr lang="ru-RU" dirty="0"/>
              <a:t> </a:t>
            </a:r>
            <a:r>
              <a:rPr lang="ru-RU" b="1" dirty="0"/>
              <a:t>социально значимых цифровых решений</a:t>
            </a:r>
            <a:r>
              <a:rPr lang="ru-RU" dirty="0"/>
              <a:t>.</a:t>
            </a:r>
            <a:endParaRPr lang="ru-RU" sz="1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92FDE4-A947-4C19-9A65-FF98A4D3B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97" y="284689"/>
            <a:ext cx="4476750" cy="2762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A76B0E-C1C9-43D8-B298-AFFA1239EAEB}"/>
              </a:ext>
            </a:extLst>
          </p:cNvPr>
          <p:cNvSpPr txBox="1"/>
          <p:nvPr/>
        </p:nvSpPr>
        <p:spPr>
          <a:xfrm>
            <a:off x="6096000" y="284689"/>
            <a:ext cx="4785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Встреча Президента с главой госкорпорации «</a:t>
            </a:r>
            <a:r>
              <a:rPr lang="ru-RU" b="1" dirty="0" err="1"/>
              <a:t>Ростех</a:t>
            </a:r>
            <a:r>
              <a:rPr lang="ru-RU" b="1" dirty="0"/>
              <a:t>» Сергеем Чемезовым 07.05.26 г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35127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428452"/>
            <a:ext cx="1184707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«Честный знак» стартовал в 2016 г. Полный охват планируется в 2030 – 2032 гг.</a:t>
            </a:r>
          </a:p>
          <a:p>
            <a:endParaRPr lang="ru-RU" sz="1000" dirty="0"/>
          </a:p>
          <a:p>
            <a:pPr algn="ctr"/>
            <a:r>
              <a:rPr lang="ru-RU" sz="2400" dirty="0"/>
              <a:t>На май 2026 г охвачена </a:t>
            </a:r>
            <a:r>
              <a:rPr lang="ru-RU" sz="2400" dirty="0">
                <a:solidFill>
                  <a:srgbClr val="FF0000"/>
                </a:solidFill>
              </a:rPr>
              <a:t>51</a:t>
            </a:r>
            <a:r>
              <a:rPr lang="ru-RU" sz="2400" dirty="0"/>
              <a:t> товарная группа из </a:t>
            </a:r>
            <a:r>
              <a:rPr lang="ru-RU" sz="2400" dirty="0">
                <a:solidFill>
                  <a:srgbClr val="FF0000"/>
                </a:solidFill>
              </a:rPr>
              <a:t>97</a:t>
            </a:r>
            <a:r>
              <a:rPr lang="ru-RU" sz="2400" dirty="0"/>
              <a:t> групп по ТН ВЭД   ЕАЭС.</a:t>
            </a:r>
          </a:p>
          <a:p>
            <a:pPr algn="ctr"/>
            <a:endParaRPr lang="ru-RU" sz="1000" dirty="0"/>
          </a:p>
          <a:p>
            <a:pPr algn="ctr"/>
            <a:r>
              <a:rPr lang="ru-RU" sz="2400" dirty="0"/>
              <a:t>По ТН ВЭД в 97 группах 1200 товарных позиций и 5000 субпозиций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Маркировка товаров и услуг «Честный знак».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218D8B-1F01-4A05-BC20-11ED757839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2" t="4733" r="28099" b="6038"/>
          <a:stretch/>
        </p:blipFill>
        <p:spPr>
          <a:xfrm>
            <a:off x="231597" y="3118514"/>
            <a:ext cx="2385796" cy="24140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8C8C44-D7E4-48A2-B4A8-D8751837085A}"/>
              </a:ext>
            </a:extLst>
          </p:cNvPr>
          <p:cNvSpPr txBox="1"/>
          <p:nvPr/>
        </p:nvSpPr>
        <p:spPr>
          <a:xfrm>
            <a:off x="2703443" y="3272509"/>
            <a:ext cx="9488557" cy="2115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Что содержит код </a:t>
            </a:r>
            <a:r>
              <a:rPr lang="ru-RU" sz="2000" b="1" dirty="0" err="1"/>
              <a:t>Data</a:t>
            </a:r>
            <a:r>
              <a:rPr lang="ru-RU" sz="2000" b="1" dirty="0"/>
              <a:t> </a:t>
            </a:r>
            <a:r>
              <a:rPr lang="ru-RU" sz="2000" b="1" dirty="0" err="1"/>
              <a:t>Matrix</a:t>
            </a:r>
            <a:r>
              <a:rPr lang="ru-RU" sz="2000" b="1" dirty="0"/>
              <a:t> или </a:t>
            </a:r>
            <a:r>
              <a:rPr lang="en-US" sz="2000" b="1" dirty="0"/>
              <a:t>RFID-</a:t>
            </a:r>
            <a:r>
              <a:rPr lang="ru-RU" sz="2000" b="1" dirty="0"/>
              <a:t>метка-микрочип: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/>
              <a:t>GTIN (</a:t>
            </a:r>
            <a:r>
              <a:rPr lang="ru-RU" sz="2000" b="1" i="1" dirty="0" err="1"/>
              <a:t>Global</a:t>
            </a:r>
            <a:r>
              <a:rPr lang="ru-RU" sz="2000" b="1" i="1" dirty="0"/>
              <a:t> </a:t>
            </a:r>
            <a:r>
              <a:rPr lang="ru-RU" sz="2000" b="1" i="1" dirty="0" err="1"/>
              <a:t>Trade</a:t>
            </a:r>
            <a:r>
              <a:rPr lang="ru-RU" sz="2000" b="1" i="1" dirty="0"/>
              <a:t> </a:t>
            </a:r>
            <a:r>
              <a:rPr lang="ru-RU" sz="2000" b="1" i="1" dirty="0" err="1"/>
              <a:t>Item</a:t>
            </a:r>
            <a:r>
              <a:rPr lang="ru-RU" sz="2000" b="1" i="1" dirty="0"/>
              <a:t> </a:t>
            </a:r>
            <a:r>
              <a:rPr lang="ru-RU" sz="2000" b="1" i="1" dirty="0" err="1"/>
              <a:t>Number</a:t>
            </a:r>
            <a:r>
              <a:rPr lang="ru-RU" sz="2000" b="1" i="1" dirty="0"/>
              <a:t>) </a:t>
            </a:r>
            <a:r>
              <a:rPr lang="ru-RU" sz="2000" dirty="0"/>
              <a:t>— уникальный международный идентификатор.</a:t>
            </a:r>
          </a:p>
          <a:p>
            <a:endParaRPr lang="ru-RU" sz="10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Серийный номер — уникальная цифровая и буквенная последовательность.</a:t>
            </a:r>
          </a:p>
          <a:p>
            <a:endParaRPr lang="ru-RU" sz="10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Криптохвост</a:t>
            </a:r>
            <a:r>
              <a:rPr lang="ru-RU" sz="2000" dirty="0"/>
              <a:t> — код проверки подлинности, генерируемый системой.</a:t>
            </a:r>
          </a:p>
          <a:p>
            <a:endParaRPr lang="ru-RU" sz="10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Дополнительные данные: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2B424-97B5-4574-BEB2-669A4A72B570}"/>
              </a:ext>
            </a:extLst>
          </p:cNvPr>
          <p:cNvSpPr txBox="1"/>
          <p:nvPr/>
        </p:nvSpPr>
        <p:spPr>
          <a:xfrm>
            <a:off x="2943717" y="5334505"/>
            <a:ext cx="11131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Данные производителя, продавца или уполномоченного лица.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Состав сырья (для продуктов питания).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Дата производства, срок годности или срок службы.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Разрешительная документация.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Весогабаритные характеристики и другие параметры в зависимости от категории товара.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841D7C-C21E-47CA-BB29-90B3764B56C5}"/>
              </a:ext>
            </a:extLst>
          </p:cNvPr>
          <p:cNvSpPr txBox="1"/>
          <p:nvPr/>
        </p:nvSpPr>
        <p:spPr>
          <a:xfrm>
            <a:off x="473191" y="5842337"/>
            <a:ext cx="2144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История цены?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7CE1B0-4866-40C6-A063-B9B2A5C65D53}"/>
              </a:ext>
            </a:extLst>
          </p:cNvPr>
          <p:cNvSpPr txBox="1"/>
          <p:nvPr/>
        </p:nvSpPr>
        <p:spPr>
          <a:xfrm>
            <a:off x="9488557" y="5429548"/>
            <a:ext cx="2530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ООО «Оператор-ЦРПТ»</a:t>
            </a:r>
          </a:p>
        </p:txBody>
      </p:sp>
    </p:spTree>
    <p:extLst>
      <p:ext uri="{BB962C8B-B14F-4D97-AF65-F5344CB8AC3E}">
        <p14:creationId xmlns:p14="http://schemas.microsoft.com/office/powerpoint/2010/main" val="4142804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246495"/>
            <a:ext cx="1184707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Регистрация участников оборота</a:t>
            </a:r>
            <a:r>
              <a:rPr lang="ru-RU" sz="1900" dirty="0"/>
              <a:t>. Производители, импортёры, дистрибьюторы и розничные продавцы регистрируются в системе «Честный ЗНАК» и подключают свои учётные системы (например, кассы или складской учёт).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Создание карточек товаров</a:t>
            </a:r>
            <a:r>
              <a:rPr lang="ru-RU" sz="1900" dirty="0"/>
              <a:t>. Перед заказом кодов маркировки производитель или импортёр описывает продукт в Национальном каталоге, указывая ключевые характеристики.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Нанесение кодов</a:t>
            </a:r>
            <a:r>
              <a:rPr lang="ru-RU" sz="1900" dirty="0"/>
              <a:t>. </a:t>
            </a:r>
            <a:r>
              <a:rPr lang="ru-RU" sz="1900" dirty="0" err="1"/>
              <a:t>Data</a:t>
            </a:r>
            <a:r>
              <a:rPr lang="ru-RU" sz="1900" dirty="0"/>
              <a:t> </a:t>
            </a:r>
            <a:r>
              <a:rPr lang="ru-RU" sz="1900" dirty="0" err="1"/>
              <a:t>Matrix</a:t>
            </a:r>
            <a:r>
              <a:rPr lang="ru-RU" sz="1900" dirty="0"/>
              <a:t> наносят на упаковку, этикетку или сам товар (если нет упаковки).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Передача данных в систему</a:t>
            </a:r>
            <a:r>
              <a:rPr lang="ru-RU" sz="1900" dirty="0"/>
              <a:t>. На каждом этапе цепочки рынка (производство → склад → магазин → продажа) информация о движении товара передаётся в систему через электронный документооборот (ЭДО) или кассовое оборудование.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Проверка потребителями</a:t>
            </a:r>
            <a:r>
              <a:rPr lang="ru-RU" sz="1900" dirty="0"/>
              <a:t>. Покупатель может отсканировать код через мобильное приложение «Честный ЗНАК» и получить данные о продукте, убедиться в его качестве и подлинности. </a:t>
            </a:r>
          </a:p>
          <a:p>
            <a:pPr algn="ctr"/>
            <a:r>
              <a:rPr lang="ru-RU" sz="1900" b="1" dirty="0"/>
              <a:t>                                            Особенности: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Национальный каталог</a:t>
            </a:r>
            <a:r>
              <a:rPr lang="ru-RU" sz="1900" dirty="0"/>
              <a:t>. Данные о маркированных товарах хранятся в единой базе — Национальном каталоге, который является частью системы «Честный ЗНАК».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Поэтапное внедрение</a:t>
            </a:r>
            <a:r>
              <a:rPr lang="ru-RU" sz="1900" dirty="0"/>
              <a:t>. Маркировка вводится поэтапно для каждой товарной группы. Сначала проводится эксперимент, затем — обязательная маркировка с определёнными сроками и правилами.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900" b="1" i="1" dirty="0"/>
              <a:t>Ответственность за нарушения</a:t>
            </a:r>
            <a:r>
              <a:rPr lang="ru-RU" sz="1900" dirty="0"/>
              <a:t>. За отсутствие маркировки, ошибки в данных, нарушение сроков передачи сведений в систему предусмотрены административная и уголовная ответственность.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Маркировка товаров и услуг «Честный знак».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6E233-E06B-4729-90C1-50295DF0FF34}"/>
              </a:ext>
            </a:extLst>
          </p:cNvPr>
          <p:cNvSpPr txBox="1"/>
          <p:nvPr/>
        </p:nvSpPr>
        <p:spPr>
          <a:xfrm>
            <a:off x="6082156" y="984832"/>
            <a:ext cx="276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 работает система:</a:t>
            </a:r>
          </a:p>
        </p:txBody>
      </p:sp>
    </p:spTree>
    <p:extLst>
      <p:ext uri="{BB962C8B-B14F-4D97-AF65-F5344CB8AC3E}">
        <p14:creationId xmlns:p14="http://schemas.microsoft.com/office/powerpoint/2010/main" val="186810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58621" y="1246495"/>
            <a:ext cx="1184707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Новшества на 01.09.2026:</a:t>
            </a:r>
          </a:p>
          <a:p>
            <a:endParaRPr lang="ru-RU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Появился интерактивный </a:t>
            </a:r>
            <a:r>
              <a:rPr lang="ru-RU" sz="2400" b="1" u="sng" dirty="0"/>
              <a:t>календарь маркировки</a:t>
            </a:r>
            <a:r>
              <a:rPr lang="ru-RU" sz="2400" dirty="0"/>
              <a:t>. В нем можно проверить: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когда меняются требования по каждой товарной группе (12 режимов)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когда обновлять ПО и оборудование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какие изменения вступят в силу в ближайшее время </a:t>
            </a:r>
          </a:p>
          <a:p>
            <a:r>
              <a:rPr lang="ru-RU" sz="2000" i="1" dirty="0"/>
              <a:t>12 режимов – это «Эксперимент», «Обязательная маркировка (ввод в оборот)», «Разрешительный режим», «Объемно-сортовой учет по ЭДО», «</a:t>
            </a:r>
            <a:r>
              <a:rPr lang="ru-RU" sz="2000" i="1" dirty="0" err="1"/>
              <a:t>Партионный</a:t>
            </a:r>
            <a:r>
              <a:rPr lang="ru-RU" sz="2000" i="1" dirty="0"/>
              <a:t> учет по ЭДО», «</a:t>
            </a:r>
            <a:r>
              <a:rPr lang="ru-RU" sz="2000" i="1" dirty="0" err="1"/>
              <a:t>Поэкземплярный</a:t>
            </a:r>
            <a:r>
              <a:rPr lang="ru-RU" sz="2000" i="1" dirty="0"/>
              <a:t> учет по ЭДО» и т.д.</a:t>
            </a:r>
          </a:p>
          <a:p>
            <a:endParaRPr lang="ru-RU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Вступает в силу механизм автоматического привлечения к административной ответственности за нарушения правил маркировки (</a:t>
            </a:r>
            <a:r>
              <a:rPr lang="ru-RU" sz="2400" b="1" u="sng" dirty="0"/>
              <a:t>автоматические штрафы</a:t>
            </a:r>
            <a:r>
              <a:rPr lang="ru-RU" sz="2400" dirty="0"/>
              <a:t>).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За продажу продукции с истекшими сроками годности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Нарушение ценового регулирования на табачную продукцию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/>
              <a:t>За продажу табачной продукции не зарегистрированным продавцом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Маркировка товаров и услуг «Честный знак».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CF46C-EF1D-473B-9AE0-FD186689C40C}"/>
              </a:ext>
            </a:extLst>
          </p:cNvPr>
          <p:cNvSpPr txBox="1"/>
          <p:nvPr/>
        </p:nvSpPr>
        <p:spPr>
          <a:xfrm>
            <a:off x="7862103" y="6313935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маркировке</a:t>
            </a:r>
          </a:p>
        </p:txBody>
      </p:sp>
    </p:spTree>
    <p:extLst>
      <p:ext uri="{BB962C8B-B14F-4D97-AF65-F5344CB8AC3E}">
        <p14:creationId xmlns:p14="http://schemas.microsoft.com/office/powerpoint/2010/main" val="2791122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637340"/>
            <a:ext cx="118470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Эксперты предсказали, что в России к концу 2026 года останется </a:t>
            </a:r>
            <a:r>
              <a:rPr lang="ru-RU" sz="2800" b="1" dirty="0"/>
              <a:t>меньше 300 банков.</a:t>
            </a:r>
          </a:p>
          <a:p>
            <a:pPr algn="ctr"/>
            <a:r>
              <a:rPr lang="ru-RU" sz="2800" dirty="0"/>
              <a:t>В 2010 г их было больше 1000.</a:t>
            </a:r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  <a:p>
            <a:pPr algn="just"/>
            <a:r>
              <a:rPr lang="ru-RU" sz="2800" dirty="0"/>
              <a:t>ЦБ РФ проводит целенаправленную работу по укрупнению и усилению контроля в банковской сфере. Комплекс мер контроля, направлен на обеспечение стабильности банковской системы, защиту интересов всех участников финансового рынка и предотвращение рисков. При этом баланс между жёстким регулированием и сохранением конкурентной среды остаётся ключевым аспектом политики Банка России.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Стратегия укрупнения и тотального контроля банковской сферы</a:t>
            </a:r>
          </a:p>
        </p:txBody>
      </p:sp>
    </p:spTree>
    <p:extLst>
      <p:ext uri="{BB962C8B-B14F-4D97-AF65-F5344CB8AC3E}">
        <p14:creationId xmlns:p14="http://schemas.microsoft.com/office/powerpoint/2010/main" val="3572325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309786" y="1584331"/>
            <a:ext cx="11572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/>
              <a:t>Новшества на 01.09.26 г.</a:t>
            </a:r>
          </a:p>
          <a:p>
            <a:pPr algn="just"/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/>
              <a:t>Усиление контроля </a:t>
            </a:r>
            <a:r>
              <a:rPr lang="ru-RU" sz="2400" dirty="0"/>
              <a:t>Центрального Банка и банков за крупными операциями с наличными – от 30 млн. руб. в месяц (Методические рекомендации ЦБ от 20.05.26 №1-МР). Раньше контролировали снятие наличных, сейчас – внесение наличных на расчетный счет.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/>
              <a:t>Усиление контроля </a:t>
            </a:r>
            <a:r>
              <a:rPr lang="ru-RU" sz="2400" dirty="0"/>
              <a:t>со ссылками на 115-ФЗ направлено на противодействие легализации преступных доходов и финансированию терроризма.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Конкретизированы признаки подозрительных операций.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 Банки обязаны проводить углублённый анализ операций.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86401" y="230831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Стратегия укрупнения и тотального контроля банковской сферы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C418B1-5273-4D8B-BB36-91BFF6672AD9}"/>
              </a:ext>
            </a:extLst>
          </p:cNvPr>
          <p:cNvSpPr txBox="1"/>
          <p:nvPr/>
        </p:nvSpPr>
        <p:spPr>
          <a:xfrm>
            <a:off x="7862103" y="6313935"/>
            <a:ext cx="417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Пример по блокировкам</a:t>
            </a:r>
          </a:p>
        </p:txBody>
      </p:sp>
    </p:spTree>
    <p:extLst>
      <p:ext uri="{BB962C8B-B14F-4D97-AF65-F5344CB8AC3E}">
        <p14:creationId xmlns:p14="http://schemas.microsoft.com/office/powerpoint/2010/main" val="224313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1B4E8-98CD-6DDB-D641-2A41758F943A}"/>
              </a:ext>
            </a:extLst>
          </p:cNvPr>
          <p:cNvSpPr txBox="1"/>
          <p:nvPr/>
        </p:nvSpPr>
        <p:spPr>
          <a:xfrm>
            <a:off x="172465" y="1092500"/>
            <a:ext cx="118470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Основная цель реформы </a:t>
            </a:r>
            <a:r>
              <a:rPr lang="ru-RU" sz="2000" dirty="0"/>
              <a:t>– снижение административной нагрузки на бизнес. Количество проверок снизилось, а их эффективность выросла.</a:t>
            </a:r>
          </a:p>
          <a:p>
            <a:r>
              <a:rPr lang="ru-RU" sz="2000" dirty="0"/>
              <a:t>Что изменилось: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Проверки оцифрованы </a:t>
            </a:r>
            <a:r>
              <a:rPr lang="ru-RU" sz="2000" dirty="0"/>
              <a:t>от начала и до конца, а для обжалования результатов проверки создан специальный сервис на портале госуслуг «Жалоба на решение контрольных органов».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Обязательные </a:t>
            </a:r>
            <a:r>
              <a:rPr lang="ru-RU" sz="2000" b="1" dirty="0"/>
              <a:t>требования</a:t>
            </a:r>
            <a:r>
              <a:rPr lang="ru-RU" sz="2000" dirty="0"/>
              <a:t> к ведению бизнеса </a:t>
            </a:r>
            <a:r>
              <a:rPr lang="ru-RU" sz="2000" b="1" dirty="0"/>
              <a:t>актуализированы и сокращены</a:t>
            </a:r>
            <a:r>
              <a:rPr lang="ru-RU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При назначении проверок используется </a:t>
            </a:r>
            <a:r>
              <a:rPr lang="ru-RU" sz="2000" b="1" dirty="0" err="1"/>
              <a:t>рискориентированный</a:t>
            </a:r>
            <a:r>
              <a:rPr lang="ru-RU" sz="2000" b="1" dirty="0"/>
              <a:t> подход</a:t>
            </a:r>
            <a:r>
              <a:rPr lang="ru-RU" sz="2000" dirty="0"/>
              <a:t>, когда есть информация, что высок риск наличия нарушения. Например, срабатывает индикатор риска.</a:t>
            </a:r>
          </a:p>
          <a:p>
            <a:endParaRPr lang="ru-RU" sz="800" dirty="0"/>
          </a:p>
          <a:p>
            <a:r>
              <a:rPr lang="ru-RU" sz="2000" dirty="0"/>
              <a:t>Количество проверок  до реформы в год – 1,4 млн., стало – 268 тыс. (сократилось в 5,2 раза)</a:t>
            </a:r>
          </a:p>
          <a:p>
            <a:r>
              <a:rPr lang="ru-RU" sz="2000" dirty="0"/>
              <a:t>Эффективность проверок (выявление нарушений) до реформы – в 40% случаях, после реформы – в 87%.</a:t>
            </a:r>
          </a:p>
          <a:p>
            <a:endParaRPr lang="ru-RU" sz="800" dirty="0"/>
          </a:p>
          <a:p>
            <a:r>
              <a:rPr lang="ru-RU" sz="2000" dirty="0"/>
              <a:t>Наибольшую эффективность показывают проверки по индикаторам риска – 87%.</a:t>
            </a:r>
          </a:p>
          <a:p>
            <a:r>
              <a:rPr lang="ru-RU" sz="2000" dirty="0"/>
              <a:t>Основная задача контролеров до 2030 г – развивать дистанционные формы контроля. </a:t>
            </a:r>
          </a:p>
          <a:p>
            <a:endParaRPr lang="ru-RU" sz="800" dirty="0"/>
          </a:p>
          <a:p>
            <a:r>
              <a:rPr lang="ru-RU" sz="2000" b="1" dirty="0"/>
              <a:t>Отработана разрешительная и надзорная роль Прокуратуры РФ.</a:t>
            </a:r>
          </a:p>
          <a:p>
            <a:r>
              <a:rPr lang="ru-RU" sz="2000" dirty="0"/>
              <a:t>Созданы цифровые платформы и сервисы по каждому направлению КНД.</a:t>
            </a:r>
          </a:p>
          <a:p>
            <a:r>
              <a:rPr lang="ru-RU" sz="2000" dirty="0"/>
              <a:t>Созданы перечни рисков, в случае выявления которых назначается проверка.</a:t>
            </a:r>
          </a:p>
          <a:p>
            <a:endParaRPr lang="ru-RU" sz="800" dirty="0"/>
          </a:p>
          <a:p>
            <a:r>
              <a:rPr lang="ru-RU" sz="2000" b="1" dirty="0"/>
              <a:t>Доклад Григоренко Д.Ю. за 2025 г. – Калужская область имеет высокий рейтинг эффективности внедрения новых подходов к контрольной надзорной деятельности (2-е место в РФ).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79634B-4042-4C4D-8B22-67994F739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1" y="46166"/>
            <a:ext cx="908276" cy="1046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FEF2AE-B602-4540-8B0E-736522881EDD}"/>
              </a:ext>
            </a:extLst>
          </p:cNvPr>
          <p:cNvSpPr txBox="1"/>
          <p:nvPr/>
        </p:nvSpPr>
        <p:spPr>
          <a:xfrm>
            <a:off x="1187954" y="46166"/>
            <a:ext cx="403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Уполномоченный по защите </a:t>
            </a:r>
          </a:p>
          <a:p>
            <a:r>
              <a:rPr lang="ru-RU" sz="2400" b="1" dirty="0"/>
              <a:t>прав предпринимателей</a:t>
            </a:r>
          </a:p>
          <a:p>
            <a:r>
              <a:rPr lang="ru-RU" sz="2400" b="1" dirty="0"/>
              <a:t>в Калужской области.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46909-F81D-4C1E-AB69-E0406FDCF7C4}"/>
              </a:ext>
            </a:extLst>
          </p:cNvPr>
          <p:cNvSpPr txBox="1"/>
          <p:nvPr/>
        </p:nvSpPr>
        <p:spPr>
          <a:xfrm>
            <a:off x="5493021" y="153834"/>
            <a:ext cx="6258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7030A0"/>
                </a:solidFill>
              </a:rPr>
              <a:t>Реформа и глобальная цифровизация контрольно-надзорной деятельности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8CC06-E75D-4F45-9C23-9159EC01E466}"/>
              </a:ext>
            </a:extLst>
          </p:cNvPr>
          <p:cNvSpPr txBox="1"/>
          <p:nvPr/>
        </p:nvSpPr>
        <p:spPr>
          <a:xfrm>
            <a:off x="9819674" y="5228278"/>
            <a:ext cx="205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Пример по КНД</a:t>
            </a:r>
          </a:p>
        </p:txBody>
      </p:sp>
    </p:spTree>
    <p:extLst>
      <p:ext uri="{BB962C8B-B14F-4D97-AF65-F5344CB8AC3E}">
        <p14:creationId xmlns:p14="http://schemas.microsoft.com/office/powerpoint/2010/main" val="39666995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2372</Words>
  <Application>Microsoft Office PowerPoint</Application>
  <PresentationFormat>Широкоэкранный</PresentationFormat>
  <Paragraphs>299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NoName</dc:creator>
  <cp:lastModifiedBy>NoName</cp:lastModifiedBy>
  <cp:revision>12</cp:revision>
  <dcterms:created xsi:type="dcterms:W3CDTF">2026-05-12T12:08:16Z</dcterms:created>
  <dcterms:modified xsi:type="dcterms:W3CDTF">2026-08-25T13:58:48Z</dcterms:modified>
</cp:coreProperties>
</file>